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4"/>
  </p:notesMasterIdLst>
  <p:sldIdLst>
    <p:sldId id="4449" r:id="rId5"/>
    <p:sldId id="4452" r:id="rId6"/>
    <p:sldId id="4466" r:id="rId7"/>
    <p:sldId id="4458" r:id="rId8"/>
    <p:sldId id="4459" r:id="rId9"/>
    <p:sldId id="4462" r:id="rId10"/>
    <p:sldId id="4474" r:id="rId11"/>
    <p:sldId id="4421" r:id="rId12"/>
    <p:sldId id="4436" r:id="rId13"/>
    <p:sldId id="4450" r:id="rId14"/>
    <p:sldId id="4442" r:id="rId15"/>
    <p:sldId id="4473" r:id="rId16"/>
    <p:sldId id="4472" r:id="rId17"/>
    <p:sldId id="4471" r:id="rId18"/>
    <p:sldId id="4475" r:id="rId19"/>
    <p:sldId id="4476" r:id="rId20"/>
    <p:sldId id="4477" r:id="rId21"/>
    <p:sldId id="4468" r:id="rId22"/>
    <p:sldId id="4451" r:id="rId23"/>
  </p:sldIdLst>
  <p:sldSz cx="9144000" cy="6858000" type="screen4x3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719A"/>
    <a:srgbClr val="869EAA"/>
    <a:srgbClr val="2A327C"/>
    <a:srgbClr val="92BD3D"/>
    <a:srgbClr val="F9B233"/>
    <a:srgbClr val="4F81BD"/>
    <a:srgbClr val="982785"/>
    <a:srgbClr val="848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13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3EE627-1A26-492F-BD60-C8C5EEE14AB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EDCE817E-2574-417F-8682-1E4A0657D55A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GB" dirty="0"/>
            <a:t>Public Economy or the Public Sector</a:t>
          </a:r>
        </a:p>
      </dgm:t>
    </dgm:pt>
    <dgm:pt modelId="{0EF4E7FB-E97A-43E3-808C-A850003F160F}" type="parTrans" cxnId="{6FFEC345-2AB0-4975-A86E-30365C73FDD7}">
      <dgm:prSet/>
      <dgm:spPr/>
      <dgm:t>
        <a:bodyPr/>
        <a:lstStyle/>
        <a:p>
          <a:endParaRPr lang="en-GB"/>
        </a:p>
      </dgm:t>
    </dgm:pt>
    <dgm:pt modelId="{86E71A95-7327-4DD5-93F9-3B1E8693BC50}" type="sibTrans" cxnId="{6FFEC345-2AB0-4975-A86E-30365C73FDD7}">
      <dgm:prSet/>
      <dgm:spPr/>
      <dgm:t>
        <a:bodyPr/>
        <a:lstStyle/>
        <a:p>
          <a:endParaRPr lang="en-GB"/>
        </a:p>
      </dgm:t>
    </dgm:pt>
    <dgm:pt modelId="{F0ECF704-4D8B-45E5-8F7F-4899E68F3C69}">
      <dgm:prSet phldrT="[Text]"/>
      <dgm:spPr>
        <a:solidFill>
          <a:srgbClr val="17719A">
            <a:alpha val="50000"/>
          </a:srgbClr>
        </a:solidFill>
      </dgm:spPr>
      <dgm:t>
        <a:bodyPr/>
        <a:lstStyle/>
        <a:p>
          <a:r>
            <a:rPr lang="en-GB" dirty="0"/>
            <a:t>Social Economy or Civil Society or VCFSE Sector</a:t>
          </a:r>
        </a:p>
      </dgm:t>
    </dgm:pt>
    <dgm:pt modelId="{5CF59B1B-E7AD-485E-B4D8-68AB9D58A80C}" type="parTrans" cxnId="{31BC40F8-2C01-4B33-9ACB-0AC2A7DD86B2}">
      <dgm:prSet/>
      <dgm:spPr/>
      <dgm:t>
        <a:bodyPr/>
        <a:lstStyle/>
        <a:p>
          <a:endParaRPr lang="en-GB"/>
        </a:p>
      </dgm:t>
    </dgm:pt>
    <dgm:pt modelId="{9C929BF4-D408-4342-900F-032C92E9DED9}" type="sibTrans" cxnId="{31BC40F8-2C01-4B33-9ACB-0AC2A7DD86B2}">
      <dgm:prSet/>
      <dgm:spPr/>
      <dgm:t>
        <a:bodyPr/>
        <a:lstStyle/>
        <a:p>
          <a:endParaRPr lang="en-GB"/>
        </a:p>
      </dgm:t>
    </dgm:pt>
    <dgm:pt modelId="{C1CF66E4-818B-4E01-A431-D39AFE43B93D}">
      <dgm:prSet phldrT="[Text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en-GB" dirty="0"/>
            <a:t>Commercial Economy or Private Sector</a:t>
          </a:r>
        </a:p>
      </dgm:t>
    </dgm:pt>
    <dgm:pt modelId="{F5D4B97C-CFD8-4D95-AAE3-C00918D36D71}" type="parTrans" cxnId="{F0A3A538-6F0D-427E-ADB8-C5BE8B4966F8}">
      <dgm:prSet/>
      <dgm:spPr/>
      <dgm:t>
        <a:bodyPr/>
        <a:lstStyle/>
        <a:p>
          <a:endParaRPr lang="en-GB"/>
        </a:p>
      </dgm:t>
    </dgm:pt>
    <dgm:pt modelId="{34CA7A18-0B33-4ADB-8CD5-37C82500E93E}" type="sibTrans" cxnId="{F0A3A538-6F0D-427E-ADB8-C5BE8B4966F8}">
      <dgm:prSet/>
      <dgm:spPr/>
      <dgm:t>
        <a:bodyPr/>
        <a:lstStyle/>
        <a:p>
          <a:endParaRPr lang="en-GB"/>
        </a:p>
      </dgm:t>
    </dgm:pt>
    <dgm:pt modelId="{19966650-215F-4E1F-ACDE-FB7575B7DBB8}" type="pres">
      <dgm:prSet presAssocID="{E43EE627-1A26-492F-BD60-C8C5EEE14AB7}" presName="compositeShape" presStyleCnt="0">
        <dgm:presLayoutVars>
          <dgm:chMax val="7"/>
          <dgm:dir/>
          <dgm:resizeHandles val="exact"/>
        </dgm:presLayoutVars>
      </dgm:prSet>
      <dgm:spPr/>
    </dgm:pt>
    <dgm:pt modelId="{4D98F5BA-CE0B-4E62-A234-E98B739D5B70}" type="pres">
      <dgm:prSet presAssocID="{EDCE817E-2574-417F-8682-1E4A0657D55A}" presName="circ1" presStyleLbl="vennNode1" presStyleIdx="0" presStyleCnt="3"/>
      <dgm:spPr/>
    </dgm:pt>
    <dgm:pt modelId="{18D5AF37-8C6F-4CAE-95B5-96552DC1B56B}" type="pres">
      <dgm:prSet presAssocID="{EDCE817E-2574-417F-8682-1E4A0657D55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241359-18FA-4129-A6C9-AC77A5E153E5}" type="pres">
      <dgm:prSet presAssocID="{F0ECF704-4D8B-45E5-8F7F-4899E68F3C69}" presName="circ2" presStyleLbl="vennNode1" presStyleIdx="1" presStyleCnt="3"/>
      <dgm:spPr/>
    </dgm:pt>
    <dgm:pt modelId="{98C4FCB3-43E6-4BBF-9879-16C6F99E87EE}" type="pres">
      <dgm:prSet presAssocID="{F0ECF704-4D8B-45E5-8F7F-4899E68F3C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7975928-4974-4C7B-BDF8-294FF08C7CA4}" type="pres">
      <dgm:prSet presAssocID="{C1CF66E4-818B-4E01-A431-D39AFE43B93D}" presName="circ3" presStyleLbl="vennNode1" presStyleIdx="2" presStyleCnt="3"/>
      <dgm:spPr/>
    </dgm:pt>
    <dgm:pt modelId="{F5C4D3BD-7B56-4569-8A28-0CDA73C4AA4E}" type="pres">
      <dgm:prSet presAssocID="{C1CF66E4-818B-4E01-A431-D39AFE43B9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B470F01-F525-4748-BFE6-DAA580414A33}" type="presOf" srcId="{E43EE627-1A26-492F-BD60-C8C5EEE14AB7}" destId="{19966650-215F-4E1F-ACDE-FB7575B7DBB8}" srcOrd="0" destOrd="0" presId="urn:microsoft.com/office/officeart/2005/8/layout/venn1"/>
    <dgm:cxn modelId="{109E0C33-4CDD-443D-9C6F-BFD8C033D1C3}" type="presOf" srcId="{F0ECF704-4D8B-45E5-8F7F-4899E68F3C69}" destId="{98C4FCB3-43E6-4BBF-9879-16C6F99E87EE}" srcOrd="1" destOrd="0" presId="urn:microsoft.com/office/officeart/2005/8/layout/venn1"/>
    <dgm:cxn modelId="{F0A3A538-6F0D-427E-ADB8-C5BE8B4966F8}" srcId="{E43EE627-1A26-492F-BD60-C8C5EEE14AB7}" destId="{C1CF66E4-818B-4E01-A431-D39AFE43B93D}" srcOrd="2" destOrd="0" parTransId="{F5D4B97C-CFD8-4D95-AAE3-C00918D36D71}" sibTransId="{34CA7A18-0B33-4ADB-8CD5-37C82500E93E}"/>
    <dgm:cxn modelId="{6FFEC345-2AB0-4975-A86E-30365C73FDD7}" srcId="{E43EE627-1A26-492F-BD60-C8C5EEE14AB7}" destId="{EDCE817E-2574-417F-8682-1E4A0657D55A}" srcOrd="0" destOrd="0" parTransId="{0EF4E7FB-E97A-43E3-808C-A850003F160F}" sibTransId="{86E71A95-7327-4DD5-93F9-3B1E8693BC50}"/>
    <dgm:cxn modelId="{62E5AF57-9D6D-4100-8D28-4700CAB64410}" type="presOf" srcId="{C1CF66E4-818B-4E01-A431-D39AFE43B93D}" destId="{F5C4D3BD-7B56-4569-8A28-0CDA73C4AA4E}" srcOrd="1" destOrd="0" presId="urn:microsoft.com/office/officeart/2005/8/layout/venn1"/>
    <dgm:cxn modelId="{47509759-CDB1-44F0-8717-23B59825A19C}" type="presOf" srcId="{F0ECF704-4D8B-45E5-8F7F-4899E68F3C69}" destId="{21241359-18FA-4129-A6C9-AC77A5E153E5}" srcOrd="0" destOrd="0" presId="urn:microsoft.com/office/officeart/2005/8/layout/venn1"/>
    <dgm:cxn modelId="{14621AA8-1B86-42D9-BB54-EA95F47F1B48}" type="presOf" srcId="{EDCE817E-2574-417F-8682-1E4A0657D55A}" destId="{18D5AF37-8C6F-4CAE-95B5-96552DC1B56B}" srcOrd="1" destOrd="0" presId="urn:microsoft.com/office/officeart/2005/8/layout/venn1"/>
    <dgm:cxn modelId="{EC9E9CB0-1E34-4CF5-B17F-D165CE456B07}" type="presOf" srcId="{C1CF66E4-818B-4E01-A431-D39AFE43B93D}" destId="{67975928-4974-4C7B-BDF8-294FF08C7CA4}" srcOrd="0" destOrd="0" presId="urn:microsoft.com/office/officeart/2005/8/layout/venn1"/>
    <dgm:cxn modelId="{8D012BCC-972C-464C-8E01-C332DF992DC3}" type="presOf" srcId="{EDCE817E-2574-417F-8682-1E4A0657D55A}" destId="{4D98F5BA-CE0B-4E62-A234-E98B739D5B70}" srcOrd="0" destOrd="0" presId="urn:microsoft.com/office/officeart/2005/8/layout/venn1"/>
    <dgm:cxn modelId="{31BC40F8-2C01-4B33-9ACB-0AC2A7DD86B2}" srcId="{E43EE627-1A26-492F-BD60-C8C5EEE14AB7}" destId="{F0ECF704-4D8B-45E5-8F7F-4899E68F3C69}" srcOrd="1" destOrd="0" parTransId="{5CF59B1B-E7AD-485E-B4D8-68AB9D58A80C}" sibTransId="{9C929BF4-D408-4342-900F-032C92E9DED9}"/>
    <dgm:cxn modelId="{5239458B-1F46-4DD6-9982-D3D3664DCD3C}" type="presParOf" srcId="{19966650-215F-4E1F-ACDE-FB7575B7DBB8}" destId="{4D98F5BA-CE0B-4E62-A234-E98B739D5B70}" srcOrd="0" destOrd="0" presId="urn:microsoft.com/office/officeart/2005/8/layout/venn1"/>
    <dgm:cxn modelId="{005ED5C0-C692-4351-8B80-7CE12FBC42BD}" type="presParOf" srcId="{19966650-215F-4E1F-ACDE-FB7575B7DBB8}" destId="{18D5AF37-8C6F-4CAE-95B5-96552DC1B56B}" srcOrd="1" destOrd="0" presId="urn:microsoft.com/office/officeart/2005/8/layout/venn1"/>
    <dgm:cxn modelId="{3C2809BD-2434-437F-9B15-2FE448C8CB88}" type="presParOf" srcId="{19966650-215F-4E1F-ACDE-FB7575B7DBB8}" destId="{21241359-18FA-4129-A6C9-AC77A5E153E5}" srcOrd="2" destOrd="0" presId="urn:microsoft.com/office/officeart/2005/8/layout/venn1"/>
    <dgm:cxn modelId="{3C5D3144-34F2-4787-9462-81649A5FC575}" type="presParOf" srcId="{19966650-215F-4E1F-ACDE-FB7575B7DBB8}" destId="{98C4FCB3-43E6-4BBF-9879-16C6F99E87EE}" srcOrd="3" destOrd="0" presId="urn:microsoft.com/office/officeart/2005/8/layout/venn1"/>
    <dgm:cxn modelId="{052CB0AF-395E-448D-AE66-8EEAB8109D11}" type="presParOf" srcId="{19966650-215F-4E1F-ACDE-FB7575B7DBB8}" destId="{67975928-4974-4C7B-BDF8-294FF08C7CA4}" srcOrd="4" destOrd="0" presId="urn:microsoft.com/office/officeart/2005/8/layout/venn1"/>
    <dgm:cxn modelId="{51C0B6F4-5BCE-43E1-8FCE-63D6DE5EA652}" type="presParOf" srcId="{19966650-215F-4E1F-ACDE-FB7575B7DBB8}" destId="{F5C4D3BD-7B56-4569-8A28-0CDA73C4AA4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41F8C5-76ED-4E55-87F9-7D505D8EE6EA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0621FB15-1A96-4649-BC19-44F8716CE105}">
      <dgm:prSet phldrT="[Text]"/>
      <dgm:spPr>
        <a:solidFill>
          <a:srgbClr val="17719A"/>
        </a:solidFill>
      </dgm:spPr>
      <dgm:t>
        <a:bodyPr/>
        <a:lstStyle/>
        <a:p>
          <a:r>
            <a:rPr lang="en-GB"/>
            <a:t>Social, Economic and Environmental Well-Being</a:t>
          </a:r>
        </a:p>
      </dgm:t>
    </dgm:pt>
    <dgm:pt modelId="{D18F607D-FB07-4D84-9B92-57139B7023B4}" type="parTrans" cxnId="{BB13E931-90FE-4FD8-B9D4-C49A383ED987}">
      <dgm:prSet/>
      <dgm:spPr/>
      <dgm:t>
        <a:bodyPr/>
        <a:lstStyle/>
        <a:p>
          <a:endParaRPr lang="en-GB"/>
        </a:p>
      </dgm:t>
    </dgm:pt>
    <dgm:pt modelId="{1BA19253-87DF-4F3D-BA59-08D3B859C0F6}" type="sibTrans" cxnId="{BB13E931-90FE-4FD8-B9D4-C49A383ED987}">
      <dgm:prSet/>
      <dgm:spPr/>
      <dgm:t>
        <a:bodyPr/>
        <a:lstStyle/>
        <a:p>
          <a:endParaRPr lang="en-GB"/>
        </a:p>
      </dgm:t>
    </dgm:pt>
    <dgm:pt modelId="{AD92AC29-8388-4268-9E13-F70D6BE54F2B}">
      <dgm:prSet phldrT="[Text]"/>
      <dgm:spPr>
        <a:solidFill>
          <a:srgbClr val="869EAA"/>
        </a:solidFill>
      </dgm:spPr>
      <dgm:t>
        <a:bodyPr/>
        <a:lstStyle/>
        <a:p>
          <a:r>
            <a:rPr lang="en-GB"/>
            <a:t>People</a:t>
          </a:r>
        </a:p>
      </dgm:t>
    </dgm:pt>
    <dgm:pt modelId="{28B3649C-FBA1-4850-891C-D19BE7262CB5}" type="parTrans" cxnId="{56C5756E-7560-4B52-94D3-2F8270C51EF9}">
      <dgm:prSet/>
      <dgm:spPr/>
      <dgm:t>
        <a:bodyPr/>
        <a:lstStyle/>
        <a:p>
          <a:endParaRPr lang="en-GB"/>
        </a:p>
      </dgm:t>
    </dgm:pt>
    <dgm:pt modelId="{5BDDB262-24E9-4B1B-A0DA-DBCBD08F8A34}" type="sibTrans" cxnId="{56C5756E-7560-4B52-94D3-2F8270C51EF9}">
      <dgm:prSet/>
      <dgm:spPr/>
      <dgm:t>
        <a:bodyPr/>
        <a:lstStyle/>
        <a:p>
          <a:endParaRPr lang="en-GB"/>
        </a:p>
      </dgm:t>
    </dgm:pt>
    <dgm:pt modelId="{E60EBC02-4AC3-4AB7-8B77-5E43568F80D0}">
      <dgm:prSet phldrT="[Text]"/>
      <dgm:spPr>
        <a:solidFill>
          <a:srgbClr val="848233"/>
        </a:solidFill>
      </dgm:spPr>
      <dgm:t>
        <a:bodyPr/>
        <a:lstStyle/>
        <a:p>
          <a:r>
            <a:rPr lang="en-GB"/>
            <a:t>Place</a:t>
          </a:r>
        </a:p>
      </dgm:t>
    </dgm:pt>
    <dgm:pt modelId="{C90C17DB-82FC-4139-8D4F-D35964376A14}" type="parTrans" cxnId="{4C6876F5-2754-4B36-99CF-5A0C9F107AD1}">
      <dgm:prSet/>
      <dgm:spPr/>
      <dgm:t>
        <a:bodyPr/>
        <a:lstStyle/>
        <a:p>
          <a:endParaRPr lang="en-GB"/>
        </a:p>
      </dgm:t>
    </dgm:pt>
    <dgm:pt modelId="{71E370C9-6532-4220-AAE0-046D393FF7F4}" type="sibTrans" cxnId="{4C6876F5-2754-4B36-99CF-5A0C9F107AD1}">
      <dgm:prSet/>
      <dgm:spPr/>
      <dgm:t>
        <a:bodyPr/>
        <a:lstStyle/>
        <a:p>
          <a:endParaRPr lang="en-GB"/>
        </a:p>
      </dgm:t>
    </dgm:pt>
    <dgm:pt modelId="{7A69FEA2-EFBE-41F6-A574-F2220315AB73}">
      <dgm:prSet phldrT="[Text]"/>
      <dgm:spPr>
        <a:solidFill>
          <a:srgbClr val="982785"/>
        </a:solidFill>
      </dgm:spPr>
      <dgm:t>
        <a:bodyPr/>
        <a:lstStyle/>
        <a:p>
          <a:r>
            <a:rPr lang="en-GB"/>
            <a:t>Participation</a:t>
          </a:r>
        </a:p>
      </dgm:t>
    </dgm:pt>
    <dgm:pt modelId="{7AE7D694-3669-4906-80B8-DACDACA5E66A}" type="parTrans" cxnId="{B9C720AC-4DC3-4CBE-81C5-CAB07D9FF592}">
      <dgm:prSet/>
      <dgm:spPr/>
      <dgm:t>
        <a:bodyPr/>
        <a:lstStyle/>
        <a:p>
          <a:endParaRPr lang="en-GB"/>
        </a:p>
      </dgm:t>
    </dgm:pt>
    <dgm:pt modelId="{363D75F4-C8A4-42D6-B20E-99D5476060C0}" type="sibTrans" cxnId="{B9C720AC-4DC3-4CBE-81C5-CAB07D9FF592}">
      <dgm:prSet/>
      <dgm:spPr/>
      <dgm:t>
        <a:bodyPr/>
        <a:lstStyle/>
        <a:p>
          <a:endParaRPr lang="en-GB"/>
        </a:p>
      </dgm:t>
    </dgm:pt>
    <dgm:pt modelId="{52C7E950-9E37-400B-BFB8-8D707EFFBF37}">
      <dgm:prSet phldrT="[Text]"/>
      <dgm:spPr>
        <a:solidFill>
          <a:srgbClr val="2A327C"/>
        </a:solidFill>
      </dgm:spPr>
      <dgm:t>
        <a:bodyPr/>
        <a:lstStyle/>
        <a:p>
          <a:r>
            <a:rPr lang="en-GB"/>
            <a:t>Prosperity</a:t>
          </a:r>
        </a:p>
      </dgm:t>
    </dgm:pt>
    <dgm:pt modelId="{83B675ED-3FAA-41EE-8461-BE988EEDC287}" type="parTrans" cxnId="{3E4D74D2-8578-4989-BC05-D8F6B9E5FE8A}">
      <dgm:prSet/>
      <dgm:spPr/>
      <dgm:t>
        <a:bodyPr/>
        <a:lstStyle/>
        <a:p>
          <a:endParaRPr lang="en-GB"/>
        </a:p>
      </dgm:t>
    </dgm:pt>
    <dgm:pt modelId="{728BC766-9409-47C9-A47C-B765B1378C4C}" type="sibTrans" cxnId="{3E4D74D2-8578-4989-BC05-D8F6B9E5FE8A}">
      <dgm:prSet/>
      <dgm:spPr/>
      <dgm:t>
        <a:bodyPr/>
        <a:lstStyle/>
        <a:p>
          <a:endParaRPr lang="en-GB"/>
        </a:p>
      </dgm:t>
    </dgm:pt>
    <dgm:pt modelId="{D6A37BC3-508A-4516-931C-C40D59CF6240}">
      <dgm:prSet phldrT="[Text]"/>
      <dgm:spPr>
        <a:solidFill>
          <a:srgbClr val="92BD3D"/>
        </a:solidFill>
      </dgm:spPr>
      <dgm:t>
        <a:bodyPr/>
        <a:lstStyle/>
        <a:p>
          <a:r>
            <a:rPr lang="en-GB"/>
            <a:t>Planet</a:t>
          </a:r>
        </a:p>
      </dgm:t>
    </dgm:pt>
    <dgm:pt modelId="{60D50072-CBCF-438E-BFBA-B451530E8750}" type="parTrans" cxnId="{5B3FC403-B3B5-462A-AEF8-46D37D84ECAD}">
      <dgm:prSet/>
      <dgm:spPr/>
      <dgm:t>
        <a:bodyPr/>
        <a:lstStyle/>
        <a:p>
          <a:endParaRPr lang="en-GB"/>
        </a:p>
      </dgm:t>
    </dgm:pt>
    <dgm:pt modelId="{649B3295-1E5F-4CD5-8952-D62CC5877689}" type="sibTrans" cxnId="{5B3FC403-B3B5-462A-AEF8-46D37D84ECAD}">
      <dgm:prSet/>
      <dgm:spPr/>
      <dgm:t>
        <a:bodyPr/>
        <a:lstStyle/>
        <a:p>
          <a:endParaRPr lang="en-GB"/>
        </a:p>
      </dgm:t>
    </dgm:pt>
    <dgm:pt modelId="{9E5E9E36-FBA2-423C-92A0-B6FC1B34CEC5}">
      <dgm:prSet phldrT="[Text]"/>
      <dgm:spPr>
        <a:solidFill>
          <a:srgbClr val="F9B233"/>
        </a:solidFill>
      </dgm:spPr>
      <dgm:t>
        <a:bodyPr/>
        <a:lstStyle/>
        <a:p>
          <a:r>
            <a:rPr lang="en-GB"/>
            <a:t>Peace</a:t>
          </a:r>
        </a:p>
      </dgm:t>
    </dgm:pt>
    <dgm:pt modelId="{A6393791-3015-44AE-94CB-914EC4A03DE2}" type="parTrans" cxnId="{7F99601A-E89C-4913-BD0D-1E430D45134C}">
      <dgm:prSet/>
      <dgm:spPr/>
      <dgm:t>
        <a:bodyPr/>
        <a:lstStyle/>
        <a:p>
          <a:endParaRPr lang="en-GB"/>
        </a:p>
      </dgm:t>
    </dgm:pt>
    <dgm:pt modelId="{528E978C-2B5F-428F-9A5F-7A30A25E6A20}" type="sibTrans" cxnId="{7F99601A-E89C-4913-BD0D-1E430D45134C}">
      <dgm:prSet/>
      <dgm:spPr/>
      <dgm:t>
        <a:bodyPr/>
        <a:lstStyle/>
        <a:p>
          <a:endParaRPr lang="en-GB"/>
        </a:p>
      </dgm:t>
    </dgm:pt>
    <dgm:pt modelId="{65301F87-16CA-4B4C-82E1-565C878728D5}" type="pres">
      <dgm:prSet presAssocID="{6C41F8C5-76ED-4E55-87F9-7D505D8EE6E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E3F9FCB7-6553-41F3-8DE1-0031A031CDA8}" type="pres">
      <dgm:prSet presAssocID="{0621FB15-1A96-4649-BC19-44F8716CE105}" presName="Parent" presStyleLbl="node0" presStyleIdx="0" presStyleCnt="1">
        <dgm:presLayoutVars>
          <dgm:chMax val="6"/>
          <dgm:chPref val="6"/>
        </dgm:presLayoutVars>
      </dgm:prSet>
      <dgm:spPr/>
    </dgm:pt>
    <dgm:pt modelId="{5A4B40FA-44A1-4B1A-B049-0D95830F3114}" type="pres">
      <dgm:prSet presAssocID="{AD92AC29-8388-4268-9E13-F70D6BE54F2B}" presName="Accent1" presStyleCnt="0"/>
      <dgm:spPr/>
    </dgm:pt>
    <dgm:pt modelId="{90507A72-1E9A-4B9E-82CB-E2ACA0BE0B1B}" type="pres">
      <dgm:prSet presAssocID="{AD92AC29-8388-4268-9E13-F70D6BE54F2B}" presName="Accent" presStyleLbl="bgShp" presStyleIdx="0" presStyleCnt="6"/>
      <dgm:spPr/>
    </dgm:pt>
    <dgm:pt modelId="{895713EF-605A-472E-A0FC-182F06D07390}" type="pres">
      <dgm:prSet presAssocID="{AD92AC29-8388-4268-9E13-F70D6BE54F2B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AA3C9156-F1FB-485B-B266-437FD0E61AF5}" type="pres">
      <dgm:prSet presAssocID="{E60EBC02-4AC3-4AB7-8B77-5E43568F80D0}" presName="Accent2" presStyleCnt="0"/>
      <dgm:spPr/>
    </dgm:pt>
    <dgm:pt modelId="{97C237CC-C4FE-41DA-9818-CEB2931DAE61}" type="pres">
      <dgm:prSet presAssocID="{E60EBC02-4AC3-4AB7-8B77-5E43568F80D0}" presName="Accent" presStyleLbl="bgShp" presStyleIdx="1" presStyleCnt="6"/>
      <dgm:spPr/>
    </dgm:pt>
    <dgm:pt modelId="{FF5FEE73-9174-4B69-9FD1-7B875E9F0909}" type="pres">
      <dgm:prSet presAssocID="{E60EBC02-4AC3-4AB7-8B77-5E43568F80D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DC9EAFB8-AC83-40F3-9AD2-91EE08ABEE6F}" type="pres">
      <dgm:prSet presAssocID="{7A69FEA2-EFBE-41F6-A574-F2220315AB73}" presName="Accent3" presStyleCnt="0"/>
      <dgm:spPr/>
    </dgm:pt>
    <dgm:pt modelId="{47A80089-9C74-4676-8AFF-B4A7A8439AF1}" type="pres">
      <dgm:prSet presAssocID="{7A69FEA2-EFBE-41F6-A574-F2220315AB73}" presName="Accent" presStyleLbl="bgShp" presStyleIdx="2" presStyleCnt="6"/>
      <dgm:spPr/>
    </dgm:pt>
    <dgm:pt modelId="{378755D7-C925-4E24-BB52-66CF480526A5}" type="pres">
      <dgm:prSet presAssocID="{7A69FEA2-EFBE-41F6-A574-F2220315AB73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1BC825CB-4930-4D7A-A127-FFD3F6DF94F2}" type="pres">
      <dgm:prSet presAssocID="{52C7E950-9E37-400B-BFB8-8D707EFFBF37}" presName="Accent4" presStyleCnt="0"/>
      <dgm:spPr/>
    </dgm:pt>
    <dgm:pt modelId="{470143F5-F8EE-47B9-B635-77DF4AB19579}" type="pres">
      <dgm:prSet presAssocID="{52C7E950-9E37-400B-BFB8-8D707EFFBF37}" presName="Accent" presStyleLbl="bgShp" presStyleIdx="3" presStyleCnt="6"/>
      <dgm:spPr/>
    </dgm:pt>
    <dgm:pt modelId="{82D85A42-A92B-48B5-AC7D-98875CB9BC51}" type="pres">
      <dgm:prSet presAssocID="{52C7E950-9E37-400B-BFB8-8D707EFFBF3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1346DC92-4E9A-4888-8ABD-5200631BBB45}" type="pres">
      <dgm:prSet presAssocID="{D6A37BC3-508A-4516-931C-C40D59CF6240}" presName="Accent5" presStyleCnt="0"/>
      <dgm:spPr/>
    </dgm:pt>
    <dgm:pt modelId="{50D24BC6-92B5-4746-B072-96204288E691}" type="pres">
      <dgm:prSet presAssocID="{D6A37BC3-508A-4516-931C-C40D59CF6240}" presName="Accent" presStyleLbl="bgShp" presStyleIdx="4" presStyleCnt="6"/>
      <dgm:spPr/>
    </dgm:pt>
    <dgm:pt modelId="{538BC832-F0C6-4058-A50D-ECC339C817B5}" type="pres">
      <dgm:prSet presAssocID="{D6A37BC3-508A-4516-931C-C40D59CF6240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89C00716-B557-45F1-9C08-E586B4280176}" type="pres">
      <dgm:prSet presAssocID="{9E5E9E36-FBA2-423C-92A0-B6FC1B34CEC5}" presName="Accent6" presStyleCnt="0"/>
      <dgm:spPr/>
    </dgm:pt>
    <dgm:pt modelId="{823E2227-41CC-4F6E-BDAE-54A77491A462}" type="pres">
      <dgm:prSet presAssocID="{9E5E9E36-FBA2-423C-92A0-B6FC1B34CEC5}" presName="Accent" presStyleLbl="bgShp" presStyleIdx="5" presStyleCnt="6"/>
      <dgm:spPr/>
    </dgm:pt>
    <dgm:pt modelId="{3BEC1D53-E252-4673-A417-EF64D9D7D411}" type="pres">
      <dgm:prSet presAssocID="{9E5E9E36-FBA2-423C-92A0-B6FC1B34CEC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5B3FC403-B3B5-462A-AEF8-46D37D84ECAD}" srcId="{0621FB15-1A96-4649-BC19-44F8716CE105}" destId="{D6A37BC3-508A-4516-931C-C40D59CF6240}" srcOrd="4" destOrd="0" parTransId="{60D50072-CBCF-438E-BFBA-B451530E8750}" sibTransId="{649B3295-1E5F-4CD5-8952-D62CC5877689}"/>
    <dgm:cxn modelId="{7F99601A-E89C-4913-BD0D-1E430D45134C}" srcId="{0621FB15-1A96-4649-BC19-44F8716CE105}" destId="{9E5E9E36-FBA2-423C-92A0-B6FC1B34CEC5}" srcOrd="5" destOrd="0" parTransId="{A6393791-3015-44AE-94CB-914EC4A03DE2}" sibTransId="{528E978C-2B5F-428F-9A5F-7A30A25E6A20}"/>
    <dgm:cxn modelId="{BB13E931-90FE-4FD8-B9D4-C49A383ED987}" srcId="{6C41F8C5-76ED-4E55-87F9-7D505D8EE6EA}" destId="{0621FB15-1A96-4649-BC19-44F8716CE105}" srcOrd="0" destOrd="0" parTransId="{D18F607D-FB07-4D84-9B92-57139B7023B4}" sibTransId="{1BA19253-87DF-4F3D-BA59-08D3B859C0F6}"/>
    <dgm:cxn modelId="{56C5756E-7560-4B52-94D3-2F8270C51EF9}" srcId="{0621FB15-1A96-4649-BC19-44F8716CE105}" destId="{AD92AC29-8388-4268-9E13-F70D6BE54F2B}" srcOrd="0" destOrd="0" parTransId="{28B3649C-FBA1-4850-891C-D19BE7262CB5}" sibTransId="{5BDDB262-24E9-4B1B-A0DA-DBCBD08F8A34}"/>
    <dgm:cxn modelId="{A69A8A7D-63AC-4903-A632-F1205F0A247F}" type="presOf" srcId="{52C7E950-9E37-400B-BFB8-8D707EFFBF37}" destId="{82D85A42-A92B-48B5-AC7D-98875CB9BC51}" srcOrd="0" destOrd="0" presId="urn:microsoft.com/office/officeart/2011/layout/HexagonRadial"/>
    <dgm:cxn modelId="{769A0A86-46A5-4230-B6D7-3D2D1CDF9742}" type="presOf" srcId="{D6A37BC3-508A-4516-931C-C40D59CF6240}" destId="{538BC832-F0C6-4058-A50D-ECC339C817B5}" srcOrd="0" destOrd="0" presId="urn:microsoft.com/office/officeart/2011/layout/HexagonRadial"/>
    <dgm:cxn modelId="{055FDD92-9F06-4C1A-82D0-9939F1BBCE46}" type="presOf" srcId="{E60EBC02-4AC3-4AB7-8B77-5E43568F80D0}" destId="{FF5FEE73-9174-4B69-9FD1-7B875E9F0909}" srcOrd="0" destOrd="0" presId="urn:microsoft.com/office/officeart/2011/layout/HexagonRadial"/>
    <dgm:cxn modelId="{B9C720AC-4DC3-4CBE-81C5-CAB07D9FF592}" srcId="{0621FB15-1A96-4649-BC19-44F8716CE105}" destId="{7A69FEA2-EFBE-41F6-A574-F2220315AB73}" srcOrd="2" destOrd="0" parTransId="{7AE7D694-3669-4906-80B8-DACDACA5E66A}" sibTransId="{363D75F4-C8A4-42D6-B20E-99D5476060C0}"/>
    <dgm:cxn modelId="{386118B1-616C-4BAD-AD75-F4013290B058}" type="presOf" srcId="{6C41F8C5-76ED-4E55-87F9-7D505D8EE6EA}" destId="{65301F87-16CA-4B4C-82E1-565C878728D5}" srcOrd="0" destOrd="0" presId="urn:microsoft.com/office/officeart/2011/layout/HexagonRadial"/>
    <dgm:cxn modelId="{B2031BCB-E15D-45FF-BB93-53488854A196}" type="presOf" srcId="{0621FB15-1A96-4649-BC19-44F8716CE105}" destId="{E3F9FCB7-6553-41F3-8DE1-0031A031CDA8}" srcOrd="0" destOrd="0" presId="urn:microsoft.com/office/officeart/2011/layout/HexagonRadial"/>
    <dgm:cxn modelId="{3E4D74D2-8578-4989-BC05-D8F6B9E5FE8A}" srcId="{0621FB15-1A96-4649-BC19-44F8716CE105}" destId="{52C7E950-9E37-400B-BFB8-8D707EFFBF37}" srcOrd="3" destOrd="0" parTransId="{83B675ED-3FAA-41EE-8461-BE988EEDC287}" sibTransId="{728BC766-9409-47C9-A47C-B765B1378C4C}"/>
    <dgm:cxn modelId="{93734ADB-5AD8-48FB-A246-761E55814352}" type="presOf" srcId="{7A69FEA2-EFBE-41F6-A574-F2220315AB73}" destId="{378755D7-C925-4E24-BB52-66CF480526A5}" srcOrd="0" destOrd="0" presId="urn:microsoft.com/office/officeart/2011/layout/HexagonRadial"/>
    <dgm:cxn modelId="{91DA0DEC-0EBA-4A88-A4CA-BF38F8F699F1}" type="presOf" srcId="{9E5E9E36-FBA2-423C-92A0-B6FC1B34CEC5}" destId="{3BEC1D53-E252-4673-A417-EF64D9D7D411}" srcOrd="0" destOrd="0" presId="urn:microsoft.com/office/officeart/2011/layout/HexagonRadial"/>
    <dgm:cxn modelId="{FCF1FAF1-587F-4CC7-9AEF-4418A323C411}" type="presOf" srcId="{AD92AC29-8388-4268-9E13-F70D6BE54F2B}" destId="{895713EF-605A-472E-A0FC-182F06D07390}" srcOrd="0" destOrd="0" presId="urn:microsoft.com/office/officeart/2011/layout/HexagonRadial"/>
    <dgm:cxn modelId="{4C6876F5-2754-4B36-99CF-5A0C9F107AD1}" srcId="{0621FB15-1A96-4649-BC19-44F8716CE105}" destId="{E60EBC02-4AC3-4AB7-8B77-5E43568F80D0}" srcOrd="1" destOrd="0" parTransId="{C90C17DB-82FC-4139-8D4F-D35964376A14}" sibTransId="{71E370C9-6532-4220-AAE0-046D393FF7F4}"/>
    <dgm:cxn modelId="{764804F7-82D2-4C44-BC73-3931BE0273B2}" type="presParOf" srcId="{65301F87-16CA-4B4C-82E1-565C878728D5}" destId="{E3F9FCB7-6553-41F3-8DE1-0031A031CDA8}" srcOrd="0" destOrd="0" presId="urn:microsoft.com/office/officeart/2011/layout/HexagonRadial"/>
    <dgm:cxn modelId="{7ED86354-33B4-4098-9FB0-3A38C5869EB2}" type="presParOf" srcId="{65301F87-16CA-4B4C-82E1-565C878728D5}" destId="{5A4B40FA-44A1-4B1A-B049-0D95830F3114}" srcOrd="1" destOrd="0" presId="urn:microsoft.com/office/officeart/2011/layout/HexagonRadial"/>
    <dgm:cxn modelId="{12859015-F9CC-4992-993E-832018E241D5}" type="presParOf" srcId="{5A4B40FA-44A1-4B1A-B049-0D95830F3114}" destId="{90507A72-1E9A-4B9E-82CB-E2ACA0BE0B1B}" srcOrd="0" destOrd="0" presId="urn:microsoft.com/office/officeart/2011/layout/HexagonRadial"/>
    <dgm:cxn modelId="{10C1EABF-5D2C-4AD0-B1E2-6C8A013A5598}" type="presParOf" srcId="{65301F87-16CA-4B4C-82E1-565C878728D5}" destId="{895713EF-605A-472E-A0FC-182F06D07390}" srcOrd="2" destOrd="0" presId="urn:microsoft.com/office/officeart/2011/layout/HexagonRadial"/>
    <dgm:cxn modelId="{3F1DA0BD-EEF8-4990-9A2D-2411C58AFFDF}" type="presParOf" srcId="{65301F87-16CA-4B4C-82E1-565C878728D5}" destId="{AA3C9156-F1FB-485B-B266-437FD0E61AF5}" srcOrd="3" destOrd="0" presId="urn:microsoft.com/office/officeart/2011/layout/HexagonRadial"/>
    <dgm:cxn modelId="{78E89EB5-2E29-4E32-8FF7-BB40B758126B}" type="presParOf" srcId="{AA3C9156-F1FB-485B-B266-437FD0E61AF5}" destId="{97C237CC-C4FE-41DA-9818-CEB2931DAE61}" srcOrd="0" destOrd="0" presId="urn:microsoft.com/office/officeart/2011/layout/HexagonRadial"/>
    <dgm:cxn modelId="{108DA15B-EA7C-41D0-AB66-34859525ACDE}" type="presParOf" srcId="{65301F87-16CA-4B4C-82E1-565C878728D5}" destId="{FF5FEE73-9174-4B69-9FD1-7B875E9F0909}" srcOrd="4" destOrd="0" presId="urn:microsoft.com/office/officeart/2011/layout/HexagonRadial"/>
    <dgm:cxn modelId="{69012C00-13DC-4593-9E82-0776F62E8A94}" type="presParOf" srcId="{65301F87-16CA-4B4C-82E1-565C878728D5}" destId="{DC9EAFB8-AC83-40F3-9AD2-91EE08ABEE6F}" srcOrd="5" destOrd="0" presId="urn:microsoft.com/office/officeart/2011/layout/HexagonRadial"/>
    <dgm:cxn modelId="{EB51CB85-8FF2-4470-80B9-2A0CCE2F356A}" type="presParOf" srcId="{DC9EAFB8-AC83-40F3-9AD2-91EE08ABEE6F}" destId="{47A80089-9C74-4676-8AFF-B4A7A8439AF1}" srcOrd="0" destOrd="0" presId="urn:microsoft.com/office/officeart/2011/layout/HexagonRadial"/>
    <dgm:cxn modelId="{00E5C8DC-1B80-4375-80E2-684650D72267}" type="presParOf" srcId="{65301F87-16CA-4B4C-82E1-565C878728D5}" destId="{378755D7-C925-4E24-BB52-66CF480526A5}" srcOrd="6" destOrd="0" presId="urn:microsoft.com/office/officeart/2011/layout/HexagonRadial"/>
    <dgm:cxn modelId="{5AA045B8-45D1-4EE9-AC1E-016F9C05AE2D}" type="presParOf" srcId="{65301F87-16CA-4B4C-82E1-565C878728D5}" destId="{1BC825CB-4930-4D7A-A127-FFD3F6DF94F2}" srcOrd="7" destOrd="0" presId="urn:microsoft.com/office/officeart/2011/layout/HexagonRadial"/>
    <dgm:cxn modelId="{7FE5A6AA-C296-45BB-9FCA-835C4C1AE5A7}" type="presParOf" srcId="{1BC825CB-4930-4D7A-A127-FFD3F6DF94F2}" destId="{470143F5-F8EE-47B9-B635-77DF4AB19579}" srcOrd="0" destOrd="0" presId="urn:microsoft.com/office/officeart/2011/layout/HexagonRadial"/>
    <dgm:cxn modelId="{C5C100D5-1A09-422C-A811-0A20FF766C6C}" type="presParOf" srcId="{65301F87-16CA-4B4C-82E1-565C878728D5}" destId="{82D85A42-A92B-48B5-AC7D-98875CB9BC51}" srcOrd="8" destOrd="0" presId="urn:microsoft.com/office/officeart/2011/layout/HexagonRadial"/>
    <dgm:cxn modelId="{D23AEDFD-214F-424C-B851-51BF766D5DBE}" type="presParOf" srcId="{65301F87-16CA-4B4C-82E1-565C878728D5}" destId="{1346DC92-4E9A-4888-8ABD-5200631BBB45}" srcOrd="9" destOrd="0" presId="urn:microsoft.com/office/officeart/2011/layout/HexagonRadial"/>
    <dgm:cxn modelId="{CDBEA212-311F-4F24-8A85-D5B983F746A9}" type="presParOf" srcId="{1346DC92-4E9A-4888-8ABD-5200631BBB45}" destId="{50D24BC6-92B5-4746-B072-96204288E691}" srcOrd="0" destOrd="0" presId="urn:microsoft.com/office/officeart/2011/layout/HexagonRadial"/>
    <dgm:cxn modelId="{C75C7995-7890-42C4-8CE7-89B7F2849455}" type="presParOf" srcId="{65301F87-16CA-4B4C-82E1-565C878728D5}" destId="{538BC832-F0C6-4058-A50D-ECC339C817B5}" srcOrd="10" destOrd="0" presId="urn:microsoft.com/office/officeart/2011/layout/HexagonRadial"/>
    <dgm:cxn modelId="{D6AE31A6-2463-48C9-AA76-5F299D176D3F}" type="presParOf" srcId="{65301F87-16CA-4B4C-82E1-565C878728D5}" destId="{89C00716-B557-45F1-9C08-E586B4280176}" srcOrd="11" destOrd="0" presId="urn:microsoft.com/office/officeart/2011/layout/HexagonRadial"/>
    <dgm:cxn modelId="{7CB9D67B-1C6D-43AA-85BD-A33CBB0E184E}" type="presParOf" srcId="{89C00716-B557-45F1-9C08-E586B4280176}" destId="{823E2227-41CC-4F6E-BDAE-54A77491A462}" srcOrd="0" destOrd="0" presId="urn:microsoft.com/office/officeart/2011/layout/HexagonRadial"/>
    <dgm:cxn modelId="{3FF639A2-5924-43C0-8998-9893939EAD15}" type="presParOf" srcId="{65301F87-16CA-4B4C-82E1-565C878728D5}" destId="{3BEC1D53-E252-4673-A417-EF64D9D7D411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F5BA-CE0B-4E62-A234-E98B739D5B70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Public Economy or the Public Sector</a:t>
          </a:r>
        </a:p>
      </dsp:txBody>
      <dsp:txXfrm>
        <a:off x="3119088" y="531800"/>
        <a:ext cx="1991423" cy="1222010"/>
      </dsp:txXfrm>
    </dsp:sp>
    <dsp:sp modelId="{21241359-18FA-4129-A6C9-AC77A5E153E5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rgbClr val="17719A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Social Economy or Civil Society or VCFSE Sector</a:t>
          </a:r>
        </a:p>
      </dsp:txBody>
      <dsp:txXfrm>
        <a:off x="4567396" y="2455334"/>
        <a:ext cx="1629346" cy="1493567"/>
      </dsp:txXfrm>
    </dsp:sp>
    <dsp:sp modelId="{67975928-4974-4C7B-BDF8-294FF08C7CA4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6"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Commercial Economy or Private Sector</a:t>
          </a:r>
        </a:p>
      </dsp:txBody>
      <dsp:txXfrm>
        <a:off x="2032857" y="2455334"/>
        <a:ext cx="1629346" cy="14935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F9FCB7-6553-41F3-8DE1-0031A031CDA8}">
      <dsp:nvSpPr>
        <dsp:cNvPr id="0" name=""/>
        <dsp:cNvSpPr/>
      </dsp:nvSpPr>
      <dsp:spPr>
        <a:xfrm>
          <a:off x="3012771" y="1733650"/>
          <a:ext cx="2203545" cy="1906155"/>
        </a:xfrm>
        <a:prstGeom prst="hexagon">
          <a:avLst>
            <a:gd name="adj" fmla="val 28570"/>
            <a:gd name="vf" fmla="val 115470"/>
          </a:avLst>
        </a:prstGeom>
        <a:solidFill>
          <a:srgbClr val="17719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Social, Economic and Environmental Well-Being</a:t>
          </a:r>
        </a:p>
      </dsp:txBody>
      <dsp:txXfrm>
        <a:off x="3377929" y="2049527"/>
        <a:ext cx="1473229" cy="1274401"/>
      </dsp:txXfrm>
    </dsp:sp>
    <dsp:sp modelId="{97C237CC-C4FE-41DA-9818-CEB2931DAE61}">
      <dsp:nvSpPr>
        <dsp:cNvPr id="0" name=""/>
        <dsp:cNvSpPr/>
      </dsp:nvSpPr>
      <dsp:spPr>
        <a:xfrm>
          <a:off x="4392613" y="821683"/>
          <a:ext cx="831391" cy="71635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5713EF-605A-472E-A0FC-182F06D07390}">
      <dsp:nvSpPr>
        <dsp:cNvPr id="0" name=""/>
        <dsp:cNvSpPr/>
      </dsp:nvSpPr>
      <dsp:spPr>
        <a:xfrm>
          <a:off x="3215749" y="0"/>
          <a:ext cx="1805789" cy="1562220"/>
        </a:xfrm>
        <a:prstGeom prst="hexagon">
          <a:avLst>
            <a:gd name="adj" fmla="val 28570"/>
            <a:gd name="vf" fmla="val 115470"/>
          </a:avLst>
        </a:prstGeom>
        <a:solidFill>
          <a:srgbClr val="869EA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People</a:t>
          </a:r>
        </a:p>
      </dsp:txBody>
      <dsp:txXfrm>
        <a:off x="3515007" y="258893"/>
        <a:ext cx="1207273" cy="1044434"/>
      </dsp:txXfrm>
    </dsp:sp>
    <dsp:sp modelId="{47A80089-9C74-4676-8AFF-B4A7A8439AF1}">
      <dsp:nvSpPr>
        <dsp:cNvPr id="0" name=""/>
        <dsp:cNvSpPr/>
      </dsp:nvSpPr>
      <dsp:spPr>
        <a:xfrm>
          <a:off x="5362911" y="2160882"/>
          <a:ext cx="831391" cy="71635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FEE73-9174-4B69-9FD1-7B875E9F0909}">
      <dsp:nvSpPr>
        <dsp:cNvPr id="0" name=""/>
        <dsp:cNvSpPr/>
      </dsp:nvSpPr>
      <dsp:spPr>
        <a:xfrm>
          <a:off x="4871868" y="960870"/>
          <a:ext cx="1805789" cy="1562220"/>
        </a:xfrm>
        <a:prstGeom prst="hexagon">
          <a:avLst>
            <a:gd name="adj" fmla="val 28570"/>
            <a:gd name="vf" fmla="val 115470"/>
          </a:avLst>
        </a:prstGeom>
        <a:solidFill>
          <a:srgbClr val="8482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Place</a:t>
          </a:r>
        </a:p>
      </dsp:txBody>
      <dsp:txXfrm>
        <a:off x="5171126" y="1219763"/>
        <a:ext cx="1207273" cy="1044434"/>
      </dsp:txXfrm>
    </dsp:sp>
    <dsp:sp modelId="{470143F5-F8EE-47B9-B635-77DF4AB19579}">
      <dsp:nvSpPr>
        <dsp:cNvPr id="0" name=""/>
        <dsp:cNvSpPr/>
      </dsp:nvSpPr>
      <dsp:spPr>
        <a:xfrm>
          <a:off x="4688880" y="3672587"/>
          <a:ext cx="831391" cy="71635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755D7-C925-4E24-BB52-66CF480526A5}">
      <dsp:nvSpPr>
        <dsp:cNvPr id="0" name=""/>
        <dsp:cNvSpPr/>
      </dsp:nvSpPr>
      <dsp:spPr>
        <a:xfrm>
          <a:off x="4871868" y="2849829"/>
          <a:ext cx="1805789" cy="1562220"/>
        </a:xfrm>
        <a:prstGeom prst="hexagon">
          <a:avLst>
            <a:gd name="adj" fmla="val 28570"/>
            <a:gd name="vf" fmla="val 115470"/>
          </a:avLst>
        </a:prstGeom>
        <a:solidFill>
          <a:srgbClr val="98278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Participation</a:t>
          </a:r>
        </a:p>
      </dsp:txBody>
      <dsp:txXfrm>
        <a:off x="5171126" y="3108722"/>
        <a:ext cx="1207273" cy="1044434"/>
      </dsp:txXfrm>
    </dsp:sp>
    <dsp:sp modelId="{50D24BC6-92B5-4746-B072-96204288E691}">
      <dsp:nvSpPr>
        <dsp:cNvPr id="0" name=""/>
        <dsp:cNvSpPr/>
      </dsp:nvSpPr>
      <dsp:spPr>
        <a:xfrm>
          <a:off x="3016871" y="3829508"/>
          <a:ext cx="831391" cy="71635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85A42-A92B-48B5-AC7D-98875CB9BC51}">
      <dsp:nvSpPr>
        <dsp:cNvPr id="0" name=""/>
        <dsp:cNvSpPr/>
      </dsp:nvSpPr>
      <dsp:spPr>
        <a:xfrm>
          <a:off x="3215749" y="3811773"/>
          <a:ext cx="1805789" cy="1562220"/>
        </a:xfrm>
        <a:prstGeom prst="hexagon">
          <a:avLst>
            <a:gd name="adj" fmla="val 28570"/>
            <a:gd name="vf" fmla="val 115470"/>
          </a:avLst>
        </a:prstGeom>
        <a:solidFill>
          <a:srgbClr val="2A327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Prosperity</a:t>
          </a:r>
        </a:p>
      </dsp:txBody>
      <dsp:txXfrm>
        <a:off x="3515007" y="4070666"/>
        <a:ext cx="1207273" cy="1044434"/>
      </dsp:txXfrm>
    </dsp:sp>
    <dsp:sp modelId="{823E2227-41CC-4F6E-BDAE-54A77491A462}">
      <dsp:nvSpPr>
        <dsp:cNvPr id="0" name=""/>
        <dsp:cNvSpPr/>
      </dsp:nvSpPr>
      <dsp:spPr>
        <a:xfrm>
          <a:off x="2030684" y="2490846"/>
          <a:ext cx="831391" cy="716353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BC832-F0C6-4058-A50D-ECC339C817B5}">
      <dsp:nvSpPr>
        <dsp:cNvPr id="0" name=""/>
        <dsp:cNvSpPr/>
      </dsp:nvSpPr>
      <dsp:spPr>
        <a:xfrm>
          <a:off x="1551942" y="2850903"/>
          <a:ext cx="1805789" cy="1562220"/>
        </a:xfrm>
        <a:prstGeom prst="hexagon">
          <a:avLst>
            <a:gd name="adj" fmla="val 28570"/>
            <a:gd name="vf" fmla="val 115470"/>
          </a:avLst>
        </a:prstGeom>
        <a:solidFill>
          <a:srgbClr val="92BD3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Planet</a:t>
          </a:r>
        </a:p>
      </dsp:txBody>
      <dsp:txXfrm>
        <a:off x="1851200" y="3109796"/>
        <a:ext cx="1207273" cy="1044434"/>
      </dsp:txXfrm>
    </dsp:sp>
    <dsp:sp modelId="{3BEC1D53-E252-4673-A417-EF64D9D7D411}">
      <dsp:nvSpPr>
        <dsp:cNvPr id="0" name=""/>
        <dsp:cNvSpPr/>
      </dsp:nvSpPr>
      <dsp:spPr>
        <a:xfrm>
          <a:off x="1551942" y="958720"/>
          <a:ext cx="1805789" cy="1562220"/>
        </a:xfrm>
        <a:prstGeom prst="hexagon">
          <a:avLst>
            <a:gd name="adj" fmla="val 28570"/>
            <a:gd name="vf" fmla="val 115470"/>
          </a:avLst>
        </a:prstGeom>
        <a:solidFill>
          <a:srgbClr val="F9B23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Peace</a:t>
          </a:r>
        </a:p>
      </dsp:txBody>
      <dsp:txXfrm>
        <a:off x="1851200" y="1217613"/>
        <a:ext cx="1207273" cy="1044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9992D-E8E4-4332-A09C-2CF3F2F845B9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3488"/>
            <a:ext cx="444182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5B704-5AE0-4E90-93D2-288F1CAE9B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29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176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Vicky</a:t>
            </a:r>
          </a:p>
          <a:p>
            <a:endParaRPr lang="en-GB" dirty="0"/>
          </a:p>
          <a:p>
            <a:r>
              <a:rPr lang="en-GB" dirty="0"/>
              <a:t>The Conference helped to establish the priorities for the 6P VCFSE Strategy.</a:t>
            </a:r>
          </a:p>
          <a:p>
            <a:r>
              <a:rPr lang="en-GB" dirty="0"/>
              <a:t>Key speakers:</a:t>
            </a:r>
          </a:p>
          <a:p>
            <a:r>
              <a:rPr lang="en-GB" dirty="0"/>
              <a:t>Cllr Damian Talbot talked about how health permeates across all the Ps and the important contribution the VCFSE Sector makes towards the health and well-being of our communities.</a:t>
            </a:r>
          </a:p>
          <a:p>
            <a:r>
              <a:rPr lang="en-GB" dirty="0"/>
              <a:t>Martin Kelly talked about the Councils achievements relating to Prosperity and the plans for a Combined Authority.</a:t>
            </a:r>
          </a:p>
          <a:p>
            <a:r>
              <a:rPr lang="en-GB" dirty="0"/>
              <a:t>Garth </a:t>
            </a:r>
            <a:r>
              <a:rPr lang="en-GB" dirty="0" err="1"/>
              <a:t>Hogkinson</a:t>
            </a:r>
            <a:r>
              <a:rPr lang="en-GB" dirty="0"/>
              <a:t> talked about the 6P VCFSE Strategic Framework and how the VCFSE Sector makes significant contributions across all the 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159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167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948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777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  <a:p>
            <a:endParaRPr lang="en-GB" dirty="0"/>
          </a:p>
          <a:p>
            <a:pPr algn="l" fontAlgn="base">
              <a:lnSpc>
                <a:spcPts val="2400"/>
              </a:lnSpc>
              <a:buNone/>
            </a:pPr>
            <a:r>
              <a:rPr lang="en-GB" dirty="0"/>
              <a:t>Climate Stripes – Created by Professor Ed Hawkins from the University of Reading in 2018.</a:t>
            </a:r>
            <a:r>
              <a:rPr lang="en-GB" b="0" i="0" dirty="0">
                <a:solidFill>
                  <a:srgbClr val="000000"/>
                </a:solidFill>
                <a:effectLst/>
                <a:latin typeface="effra"/>
              </a:rPr>
              <a:t> They show clearly and vividly how global average temperatures have risen over nearly two centuries. </a:t>
            </a:r>
            <a:r>
              <a:rPr lang="en-GB" b="0" i="0" dirty="0">
                <a:solidFill>
                  <a:srgbClr val="000000"/>
                </a:solidFill>
                <a:effectLst/>
                <a:latin typeface="inherit"/>
              </a:rPr>
              <a:t>Each stripe represents the average temperature for a single year, relative to the average temperature over the period from 1961 to 2010. Shades of blue indicate cooler-than-average years, while red shows years that were hotter than average. The stark band of deep red stripes on the right-hand side of the graphic shows the rapid heating of our planet in recent decades.</a:t>
            </a:r>
          </a:p>
          <a:p>
            <a:pPr>
              <a:buNone/>
            </a:pPr>
            <a:br>
              <a:rPr lang="en-GB" b="0" i="0" dirty="0">
                <a:solidFill>
                  <a:srgbClr val="000000"/>
                </a:solidFill>
                <a:effectLst/>
                <a:latin typeface="inherit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068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627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515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156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114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374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345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682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849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117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6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Vicky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670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Vicky</a:t>
            </a:r>
          </a:p>
          <a:p>
            <a:r>
              <a:rPr lang="en-GB" dirty="0"/>
              <a:t>Over 300 people across VCFSE Sector</a:t>
            </a:r>
          </a:p>
          <a:p>
            <a:r>
              <a:rPr lang="en-GB" dirty="0"/>
              <a:t>Key Speakers:</a:t>
            </a:r>
          </a:p>
          <a:p>
            <a:pPr lvl="1"/>
            <a:r>
              <a:rPr lang="en-GB" sz="2600" dirty="0"/>
              <a:t>Cllr Phil Riley; Denise Park – Council Missions</a:t>
            </a:r>
          </a:p>
          <a:p>
            <a:pPr lvl="1"/>
            <a:r>
              <a:rPr lang="en-GB" sz="2600" dirty="0"/>
              <a:t>Kevin Lavery; Claire Richardson – Health Transformation.</a:t>
            </a:r>
          </a:p>
          <a:p>
            <a:r>
              <a:rPr lang="en-GB" dirty="0"/>
              <a:t>3 Discussions</a:t>
            </a:r>
          </a:p>
          <a:p>
            <a:pPr marL="457200" lvl="1" indent="0" algn="just">
              <a:buNone/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1: Listening and Discovering what you think the future priorities for the VCFSE Sector should be?</a:t>
            </a:r>
            <a:endParaRPr lang="en-GB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 algn="just">
              <a:buNone/>
            </a:pP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2: Intro the </a:t>
            </a:r>
            <a:r>
              <a:rPr lang="en-GB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BwD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VCFSE Assembly or Alliance idea.  Is this something the VCFSE Sector wants to create?</a:t>
            </a:r>
          </a:p>
          <a:p>
            <a:pPr marL="457200" lvl="1" indent="0" algn="just">
              <a:buNone/>
            </a:pPr>
            <a:r>
              <a:rPr lang="en-GB" sz="2600" dirty="0">
                <a:ea typeface="Calibri" panose="020F0502020204030204" pitchFamily="34" charset="0"/>
                <a:cs typeface="Times New Roman" panose="02020603050405020304" pitchFamily="18" charset="0"/>
              </a:rPr>
              <a:t>3: W</a:t>
            </a:r>
            <a:r>
              <a:rPr lang="en-GB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hat is currently troubling your organisation (that CVS can help you with) and what BIG Ideas do you have to support the VCFSE Sector to develop and grow?</a:t>
            </a:r>
          </a:p>
          <a:p>
            <a:pPr marL="457200" lvl="1" indent="0" algn="just">
              <a:buNone/>
            </a:pPr>
            <a:endParaRPr lang="en-GB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dirty="0"/>
              <a:t>Vote: 97% yes to set up new entity. </a:t>
            </a:r>
          </a:p>
          <a:p>
            <a:r>
              <a:rPr lang="en-GB" dirty="0"/>
              <a:t>Name: 51% </a:t>
            </a:r>
            <a:r>
              <a:rPr lang="en-GB" dirty="0" err="1"/>
              <a:t>BwD</a:t>
            </a:r>
            <a:r>
              <a:rPr lang="en-GB" dirty="0"/>
              <a:t> Community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100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Chair: Vicky Shepherd – Age UK Blackburn with Darwen</a:t>
            </a:r>
          </a:p>
          <a:p>
            <a:r>
              <a:rPr lang="en-GB" dirty="0"/>
              <a:t>Vice Chair: Shigufta Khan – WISH Centre / Blackburn and Darwen without Abuse</a:t>
            </a:r>
          </a:p>
          <a:p>
            <a:endParaRPr lang="en-GB" dirty="0"/>
          </a:p>
          <a:p>
            <a:r>
              <a:rPr lang="en-GB" dirty="0"/>
              <a:t>Board Members</a:t>
            </a:r>
          </a:p>
          <a:p>
            <a:r>
              <a:rPr lang="en-GB" dirty="0"/>
              <a:t>Suzanne Murray, Lancashire Women</a:t>
            </a:r>
          </a:p>
          <a:p>
            <a:r>
              <a:rPr lang="en-GB" dirty="0"/>
              <a:t>Donna Merton, Deaf Village Northwest CIC</a:t>
            </a:r>
          </a:p>
          <a:p>
            <a:r>
              <a:rPr lang="en-GB" dirty="0"/>
              <a:t>Angela Allen, Bags for Strife</a:t>
            </a:r>
          </a:p>
          <a:p>
            <a:r>
              <a:rPr lang="en-GB" dirty="0"/>
              <a:t>Rachel Davies, </a:t>
            </a:r>
            <a:r>
              <a:rPr lang="en-GB" dirty="0" err="1"/>
              <a:t>Newground</a:t>
            </a:r>
            <a:r>
              <a:rPr lang="en-GB" dirty="0"/>
              <a:t> Together</a:t>
            </a:r>
          </a:p>
          <a:p>
            <a:r>
              <a:rPr lang="en-GB" dirty="0"/>
              <a:t>Hannah Goldthorpe, Friends of Infirmary Area</a:t>
            </a:r>
          </a:p>
          <a:p>
            <a:r>
              <a:rPr lang="en-GB" dirty="0"/>
              <a:t>Aggie Kwiecien, Q Language Services / Polish community</a:t>
            </a:r>
          </a:p>
          <a:p>
            <a:r>
              <a:rPr lang="en-GB" dirty="0"/>
              <a:t>Jawad Bhatti, Blokes United</a:t>
            </a:r>
          </a:p>
          <a:p>
            <a:r>
              <a:rPr lang="en-GB" dirty="0"/>
              <a:t>Rolande Bradshaw, Red Rose Recovery Lancashire and Roots Community</a:t>
            </a:r>
          </a:p>
          <a:p>
            <a:r>
              <a:rPr lang="en-GB" dirty="0"/>
              <a:t>Mohammed Tayyab Sidat MBE, IMO</a:t>
            </a:r>
          </a:p>
          <a:p>
            <a:r>
              <a:rPr lang="en-GB" dirty="0"/>
              <a:t>James Hadleigh, Care Network</a:t>
            </a:r>
          </a:p>
          <a:p>
            <a:endParaRPr lang="en-GB" dirty="0"/>
          </a:p>
          <a:p>
            <a:r>
              <a:rPr lang="en-GB" dirty="0"/>
              <a:t>Supporting Officers</a:t>
            </a:r>
          </a:p>
          <a:p>
            <a:r>
              <a:rPr lang="en-GB" dirty="0"/>
              <a:t>Garth Hodgkinson – Community CVS; Donna Talbot – Community CVS</a:t>
            </a:r>
          </a:p>
          <a:p>
            <a:r>
              <a:rPr lang="en-GB" dirty="0"/>
              <a:t>Richard Brown – </a:t>
            </a:r>
            <a:r>
              <a:rPr lang="en-GB" dirty="0" err="1"/>
              <a:t>BwD</a:t>
            </a:r>
            <a:r>
              <a:rPr lang="en-GB" dirty="0"/>
              <a:t> Borough Council; Philippa Cross - NHS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C5B704-5AE0-4E90-93D2-288F1CAE9B3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537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60388"/>
            <a:ext cx="4620676" cy="513186"/>
          </a:xfrm>
        </p:spPr>
        <p:txBody>
          <a:bodyPr>
            <a:normAutofit/>
          </a:bodyPr>
          <a:lstStyle>
            <a:lvl1pPr algn="l">
              <a:defRPr sz="2400" b="1" i="0">
                <a:latin typeface="Arial"/>
                <a:cs typeface="Arial"/>
              </a:defRPr>
            </a:lvl1pPr>
          </a:lstStyle>
          <a:p>
            <a:r>
              <a:rPr lang="en-GB" dirty="0"/>
              <a:t>Header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95092"/>
            <a:ext cx="7533034" cy="313510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46276" y="159598"/>
            <a:ext cx="2133600" cy="365125"/>
          </a:xfrm>
        </p:spPr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1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46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366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3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1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32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9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06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9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47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14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5E9AB-D478-CF4C-8105-E92636F8AB75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4F502-0060-0044-9863-9EC9686E368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ASTER-01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19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4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cvs.org.uk/action/bwd-community-networ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2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.jp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2.jp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jpg"/><Relationship Id="rId7" Type="http://schemas.openxmlformats.org/officeDocument/2006/relationships/image" Target="../media/image41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5EC84-5816-54AA-3A17-9631CEE7A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700" b="1" dirty="0">
                <a:solidFill>
                  <a:schemeClr val="tx1"/>
                </a:solidFill>
              </a:rPr>
              <a:t>VCFSE Led Workshop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/>
              <a:t>Vicky Shepherd, </a:t>
            </a:r>
          </a:p>
          <a:p>
            <a:pPr marL="0" indent="0">
              <a:buNone/>
            </a:pPr>
            <a:r>
              <a:rPr lang="en-US" dirty="0"/>
              <a:t>Chair of </a:t>
            </a:r>
            <a:r>
              <a:rPr lang="en-US" dirty="0" err="1"/>
              <a:t>BwD</a:t>
            </a:r>
            <a:r>
              <a:rPr lang="en-US" dirty="0"/>
              <a:t> Community Network; and, </a:t>
            </a:r>
          </a:p>
          <a:p>
            <a:pPr marL="0" indent="0">
              <a:buNone/>
            </a:pPr>
            <a:r>
              <a:rPr lang="en-US" dirty="0"/>
              <a:t>CEO of Age UK Blackburn with Darwen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Garth Hodgkinson, CEO – Community CVS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Community CVS provide secretariat support to the Community Network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02</a:t>
            </a:r>
            <a:r>
              <a:rPr lang="en-US" sz="3200" baseline="30000" dirty="0">
                <a:solidFill>
                  <a:schemeClr val="tx1"/>
                </a:solidFill>
              </a:rPr>
              <a:t>nd</a:t>
            </a:r>
            <a:r>
              <a:rPr lang="en-US" sz="3200" dirty="0">
                <a:solidFill>
                  <a:schemeClr val="tx1"/>
                </a:solidFill>
              </a:rPr>
              <a:t> April 2025</a:t>
            </a: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60299239-CF33-AA34-7438-5F054F1C5D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462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CB32A-D8A1-619A-FDC8-E3DEAF8F8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057398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en-GB" b="1" dirty="0"/>
              <a:t>The 6P Conference </a:t>
            </a:r>
            <a:br>
              <a:rPr lang="en-GB" b="1" dirty="0"/>
            </a:br>
            <a:r>
              <a:rPr lang="en-GB" b="1" dirty="0"/>
              <a:t>(04</a:t>
            </a:r>
            <a:r>
              <a:rPr lang="en-GB" b="1" baseline="30000" dirty="0"/>
              <a:t>th</a:t>
            </a:r>
            <a:r>
              <a:rPr lang="en-GB" b="1" dirty="0"/>
              <a:t> June 2024)</a:t>
            </a:r>
            <a:br>
              <a:rPr lang="en-GB" dirty="0"/>
            </a:br>
            <a:r>
              <a:rPr lang="en-GB" sz="2400" dirty="0"/>
              <a:t>All presentations and notes are </a:t>
            </a:r>
            <a:r>
              <a:rPr lang="en-GB" sz="2200" dirty="0"/>
              <a:t>on:</a:t>
            </a:r>
            <a:br>
              <a:rPr lang="en-GB" sz="2200" dirty="0"/>
            </a:br>
            <a:r>
              <a:rPr lang="en-GB" sz="2400" dirty="0">
                <a:hlinkClick r:id="rId3"/>
              </a:rPr>
              <a:t>www.communitycvs.org.uk/action/bwd-community-network/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5E6D9320-A3BC-0FC2-8A0A-58FB2B88E7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0923"/>
            <a:ext cx="6870108" cy="44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B276ED11-94CD-BF9B-B57F-AD426169A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957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DBB51-3A30-BC3E-BFDA-3029A11E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b="1" dirty="0"/>
              <a:t>What is the 6P VCFSE Strategy ?</a:t>
            </a:r>
            <a:br>
              <a:rPr lang="en-GB" sz="3600" b="1" dirty="0"/>
            </a:br>
            <a:endParaRPr lang="en-GB" sz="3600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46E9B5-29C7-40C7-3B7B-407F8CB327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54968"/>
              </p:ext>
            </p:extLst>
          </p:nvPr>
        </p:nvGraphicFramePr>
        <p:xfrm>
          <a:off x="457200" y="1209368"/>
          <a:ext cx="8229600" cy="53739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829DB7-1BF5-6E0A-1D37-C9FFE5E9F6A4}"/>
              </a:ext>
            </a:extLst>
          </p:cNvPr>
          <p:cNvCxnSpPr/>
          <p:nvPr/>
        </p:nvCxnSpPr>
        <p:spPr>
          <a:xfrm>
            <a:off x="4572000" y="2438400"/>
            <a:ext cx="0" cy="766916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85F5F1-26FF-11D2-2480-23F17865EA22}"/>
              </a:ext>
            </a:extLst>
          </p:cNvPr>
          <p:cNvCxnSpPr/>
          <p:nvPr/>
        </p:nvCxnSpPr>
        <p:spPr>
          <a:xfrm>
            <a:off x="4572000" y="4517923"/>
            <a:ext cx="0" cy="766916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98D195E-5613-EC49-BCF9-B7932173AD94}"/>
              </a:ext>
            </a:extLst>
          </p:cNvPr>
          <p:cNvCxnSpPr>
            <a:cxnSpLocks/>
          </p:cNvCxnSpPr>
          <p:nvPr/>
        </p:nvCxnSpPr>
        <p:spPr>
          <a:xfrm flipH="1">
            <a:off x="5132439" y="3116826"/>
            <a:ext cx="766916" cy="506361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F78DD01-6BC1-5A1C-C359-F95D86962C23}"/>
              </a:ext>
            </a:extLst>
          </p:cNvPr>
          <p:cNvCxnSpPr>
            <a:cxnSpLocks/>
          </p:cNvCxnSpPr>
          <p:nvPr/>
        </p:nvCxnSpPr>
        <p:spPr>
          <a:xfrm flipH="1">
            <a:off x="3210232" y="4154129"/>
            <a:ext cx="766916" cy="506361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31EA90-D053-7972-B70B-3B5C76A167B7}"/>
              </a:ext>
            </a:extLst>
          </p:cNvPr>
          <p:cNvCxnSpPr>
            <a:cxnSpLocks/>
          </p:cNvCxnSpPr>
          <p:nvPr/>
        </p:nvCxnSpPr>
        <p:spPr>
          <a:xfrm flipH="1" flipV="1">
            <a:off x="3244646" y="3161071"/>
            <a:ext cx="766916" cy="462116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2AEE98D-FE72-E9C9-8FEB-889420A4FFAD}"/>
              </a:ext>
            </a:extLst>
          </p:cNvPr>
          <p:cNvCxnSpPr>
            <a:cxnSpLocks/>
          </p:cNvCxnSpPr>
          <p:nvPr/>
        </p:nvCxnSpPr>
        <p:spPr>
          <a:xfrm flipH="1">
            <a:off x="5093110" y="5031658"/>
            <a:ext cx="766916" cy="506361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DDA174-5BEC-65AA-ECF0-5837FF9C6D94}"/>
              </a:ext>
            </a:extLst>
          </p:cNvPr>
          <p:cNvCxnSpPr>
            <a:cxnSpLocks/>
          </p:cNvCxnSpPr>
          <p:nvPr/>
        </p:nvCxnSpPr>
        <p:spPr>
          <a:xfrm flipH="1">
            <a:off x="3367549" y="2185219"/>
            <a:ext cx="766916" cy="506361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B3ECAB1-3937-88A8-A2E9-235D23FE8D68}"/>
              </a:ext>
            </a:extLst>
          </p:cNvPr>
          <p:cNvCxnSpPr>
            <a:cxnSpLocks/>
          </p:cNvCxnSpPr>
          <p:nvPr/>
        </p:nvCxnSpPr>
        <p:spPr>
          <a:xfrm flipH="1" flipV="1">
            <a:off x="5043949" y="2207342"/>
            <a:ext cx="766916" cy="462116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613C1FF-309F-89AD-40E7-74A7B3AE45EB}"/>
              </a:ext>
            </a:extLst>
          </p:cNvPr>
          <p:cNvCxnSpPr>
            <a:cxnSpLocks/>
          </p:cNvCxnSpPr>
          <p:nvPr/>
        </p:nvCxnSpPr>
        <p:spPr>
          <a:xfrm flipH="1" flipV="1">
            <a:off x="3372466" y="5068528"/>
            <a:ext cx="766916" cy="462116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3657FE-53DB-0CEB-5BD7-01E07DB07996}"/>
              </a:ext>
            </a:extLst>
          </p:cNvPr>
          <p:cNvCxnSpPr/>
          <p:nvPr/>
        </p:nvCxnSpPr>
        <p:spPr>
          <a:xfrm>
            <a:off x="6258232" y="3517823"/>
            <a:ext cx="0" cy="766916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F499F83-041F-EE73-882A-3B01CEA7A4F3}"/>
              </a:ext>
            </a:extLst>
          </p:cNvPr>
          <p:cNvCxnSpPr/>
          <p:nvPr/>
        </p:nvCxnSpPr>
        <p:spPr>
          <a:xfrm>
            <a:off x="2925097" y="3512907"/>
            <a:ext cx="0" cy="766916"/>
          </a:xfrm>
          <a:prstGeom prst="straightConnector1">
            <a:avLst/>
          </a:prstGeom>
          <a:ln w="82550">
            <a:solidFill>
              <a:srgbClr val="FFFF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ue and grey logo&#10;&#10;Description automatically generated">
            <a:extLst>
              <a:ext uri="{FF2B5EF4-FFF2-40B4-BE49-F238E27FC236}">
                <a16:creationId xmlns:a16="http://schemas.microsoft.com/office/drawing/2014/main" id="{6DC74AAC-14B3-9741-1712-41D508036C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50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1C2C-7435-9961-B1A1-340271A44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People</a:t>
            </a:r>
            <a:endParaRPr lang="en-GB" dirty="0"/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3D5C0CD8-732E-B145-4F6E-18052874F8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pic>
        <p:nvPicPr>
          <p:cNvPr id="6" name="Graphic 5" descr="Family with two children outline">
            <a:extLst>
              <a:ext uri="{FF2B5EF4-FFF2-40B4-BE49-F238E27FC236}">
                <a16:creationId xmlns:a16="http://schemas.microsoft.com/office/drawing/2014/main" id="{B3879E12-2EE7-5A23-970B-78CE74E97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3054" y="2575747"/>
            <a:ext cx="1368000" cy="136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B0268A9B-971D-7EAC-5076-3478800216C7}"/>
              </a:ext>
            </a:extLst>
          </p:cNvPr>
          <p:cNvSpPr/>
          <p:nvPr/>
        </p:nvSpPr>
        <p:spPr>
          <a:xfrm>
            <a:off x="1785179" y="1295752"/>
            <a:ext cx="1543050" cy="1296000"/>
          </a:xfrm>
          <a:prstGeom prst="wedgeEllipseCallout">
            <a:avLst>
              <a:gd name="adj1" fmla="val 113118"/>
              <a:gd name="adj2" fmla="val 76464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Young People</a:t>
            </a:r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891C8B85-87AD-32AB-8D0E-EE56FDE73635}"/>
              </a:ext>
            </a:extLst>
          </p:cNvPr>
          <p:cNvSpPr>
            <a:spLocks noChangeAspect="1"/>
          </p:cNvSpPr>
          <p:nvPr/>
        </p:nvSpPr>
        <p:spPr>
          <a:xfrm>
            <a:off x="3678455" y="928203"/>
            <a:ext cx="2413248" cy="1296000"/>
          </a:xfrm>
          <a:prstGeom prst="wedgeEllipseCallout">
            <a:avLst>
              <a:gd name="adj1" fmla="val -309"/>
              <a:gd name="adj2" fmla="val 82344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Asylum Seekers, Refugees &amp; Ethnic Minorities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AE27228-A68D-FBB9-C9F0-FA943AA9EB70}"/>
              </a:ext>
            </a:extLst>
          </p:cNvPr>
          <p:cNvSpPr>
            <a:spLocks noChangeAspect="1"/>
          </p:cNvSpPr>
          <p:nvPr/>
        </p:nvSpPr>
        <p:spPr>
          <a:xfrm>
            <a:off x="6182627" y="1245635"/>
            <a:ext cx="2413248" cy="1296000"/>
          </a:xfrm>
          <a:prstGeom prst="wedgeEllipseCallout">
            <a:avLst>
              <a:gd name="adj1" fmla="val -77669"/>
              <a:gd name="adj2" fmla="val 80139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Carers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9723283-02E2-934B-6297-DC1344929992}"/>
              </a:ext>
            </a:extLst>
          </p:cNvPr>
          <p:cNvSpPr>
            <a:spLocks noChangeAspect="1"/>
          </p:cNvSpPr>
          <p:nvPr/>
        </p:nvSpPr>
        <p:spPr>
          <a:xfrm>
            <a:off x="6587296" y="2650708"/>
            <a:ext cx="2413248" cy="1296000"/>
          </a:xfrm>
          <a:prstGeom prst="wedgeEllipseCallout">
            <a:avLst>
              <a:gd name="adj1" fmla="val -85958"/>
              <a:gd name="adj2" fmla="val 5174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Disabled People, Physical or Mental Health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1E56814-2470-7DC5-AB6F-493CB637900C}"/>
              </a:ext>
            </a:extLst>
          </p:cNvPr>
          <p:cNvSpPr>
            <a:spLocks noChangeAspect="1"/>
          </p:cNvSpPr>
          <p:nvPr/>
        </p:nvSpPr>
        <p:spPr>
          <a:xfrm>
            <a:off x="143456" y="2745144"/>
            <a:ext cx="2413248" cy="1296000"/>
          </a:xfrm>
          <a:prstGeom prst="wedgeEllipseCallout">
            <a:avLst>
              <a:gd name="adj1" fmla="val 113758"/>
              <a:gd name="adj2" fmla="val -6586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People Experiencing Multiple Disadvantage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CD88E28-E182-DD4D-8742-8C04EA401E51}"/>
              </a:ext>
            </a:extLst>
          </p:cNvPr>
          <p:cNvSpPr>
            <a:spLocks noChangeAspect="1"/>
          </p:cNvSpPr>
          <p:nvPr/>
        </p:nvSpPr>
        <p:spPr>
          <a:xfrm>
            <a:off x="6551954" y="4069323"/>
            <a:ext cx="2413248" cy="1296000"/>
          </a:xfrm>
          <a:prstGeom prst="wedgeEllipseCallout">
            <a:avLst>
              <a:gd name="adj1" fmla="val -87537"/>
              <a:gd name="adj2" fmla="val -73466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Faith Communities</a:t>
            </a:r>
          </a:p>
        </p:txBody>
      </p:sp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9677ED93-0006-909A-BE22-ED8BEE2E48E0}"/>
              </a:ext>
            </a:extLst>
          </p:cNvPr>
          <p:cNvSpPr>
            <a:spLocks noChangeAspect="1"/>
          </p:cNvSpPr>
          <p:nvPr/>
        </p:nvSpPr>
        <p:spPr>
          <a:xfrm>
            <a:off x="377138" y="4347929"/>
            <a:ext cx="2415207" cy="1296000"/>
          </a:xfrm>
          <a:prstGeom prst="wedgeEllipseCallout">
            <a:avLst>
              <a:gd name="adj1" fmla="val 104973"/>
              <a:gd name="adj2" fmla="val -101395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Older People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58914FA1-5AF3-0A2A-59DC-E30C1858EB88}"/>
              </a:ext>
            </a:extLst>
          </p:cNvPr>
          <p:cNvSpPr>
            <a:spLocks noChangeAspect="1"/>
          </p:cNvSpPr>
          <p:nvPr/>
        </p:nvSpPr>
        <p:spPr>
          <a:xfrm>
            <a:off x="4448021" y="4839938"/>
            <a:ext cx="2415207" cy="1296000"/>
          </a:xfrm>
          <a:prstGeom prst="wedgeEllipseCallout">
            <a:avLst>
              <a:gd name="adj1" fmla="val -23594"/>
              <a:gd name="adj2" fmla="val -115359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Learning Disabilities &amp; Autism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8C47D8EC-C682-31D8-130D-B8B3FAC07F5D}"/>
              </a:ext>
            </a:extLst>
          </p:cNvPr>
          <p:cNvSpPr/>
          <p:nvPr/>
        </p:nvSpPr>
        <p:spPr>
          <a:xfrm>
            <a:off x="2691713" y="4950986"/>
            <a:ext cx="1543050" cy="1296000"/>
          </a:xfrm>
          <a:prstGeom prst="wedgeEllipseCallout">
            <a:avLst>
              <a:gd name="adj1" fmla="val 57562"/>
              <a:gd name="adj2" fmla="val -123443"/>
            </a:avLst>
          </a:prstGeom>
          <a:solidFill>
            <a:srgbClr val="869EA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Men and Women</a:t>
            </a:r>
          </a:p>
        </p:txBody>
      </p:sp>
    </p:spTree>
    <p:extLst>
      <p:ext uri="{BB962C8B-B14F-4D97-AF65-F5344CB8AC3E}">
        <p14:creationId xmlns:p14="http://schemas.microsoft.com/office/powerpoint/2010/main" val="3765673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03D95-3293-95EC-E61D-FB9C4ED69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Prosperity</a:t>
            </a:r>
            <a:endParaRPr lang="en-GB" dirty="0"/>
          </a:p>
        </p:txBody>
      </p:sp>
      <p:pic>
        <p:nvPicPr>
          <p:cNvPr id="6" name="Content Placeholder 5" descr="Upward trend with solid fill">
            <a:extLst>
              <a:ext uri="{FF2B5EF4-FFF2-40B4-BE49-F238E27FC236}">
                <a16:creationId xmlns:a16="http://schemas.microsoft.com/office/drawing/2014/main" id="{40028740-0B4F-5AB1-CCF2-48251E8EAB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67275" y="3038474"/>
            <a:ext cx="914400" cy="914400"/>
          </a:xfrm>
        </p:spPr>
      </p:pic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A9F83DD2-915A-8D7A-F7E1-ABA10F891E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257E34-13BC-BB89-4CC5-E26766E37E64}"/>
              </a:ext>
            </a:extLst>
          </p:cNvPr>
          <p:cNvSpPr txBox="1"/>
          <p:nvPr/>
        </p:nvSpPr>
        <p:spPr>
          <a:xfrm>
            <a:off x="3905249" y="3043424"/>
            <a:ext cx="1171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/>
              <a:t>£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B469C73-BC78-3FAE-9DC4-D582AE3092F5}"/>
              </a:ext>
            </a:extLst>
          </p:cNvPr>
          <p:cNvSpPr/>
          <p:nvPr/>
        </p:nvSpPr>
        <p:spPr>
          <a:xfrm>
            <a:off x="619125" y="1495424"/>
            <a:ext cx="2209800" cy="1548000"/>
          </a:xfrm>
          <a:prstGeom prst="wedgeRoundRectCallout">
            <a:avLst>
              <a:gd name="adj1" fmla="val 83477"/>
              <a:gd name="adj2" fmla="val 89746"/>
              <a:gd name="adj3" fmla="val 16667"/>
            </a:avLst>
          </a:prstGeom>
          <a:solidFill>
            <a:srgbClr val="2A32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More People in Employment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718B779-6190-72A9-929B-CFCC9FC886DA}"/>
              </a:ext>
            </a:extLst>
          </p:cNvPr>
          <p:cNvSpPr>
            <a:spLocks noChangeAspect="1"/>
          </p:cNvSpPr>
          <p:nvPr/>
        </p:nvSpPr>
        <p:spPr>
          <a:xfrm>
            <a:off x="3467099" y="1428747"/>
            <a:ext cx="2378383" cy="1548000"/>
          </a:xfrm>
          <a:prstGeom prst="wedgeRoundRectCallout">
            <a:avLst>
              <a:gd name="adj1" fmla="val -1314"/>
              <a:gd name="adj2" fmla="val 71344"/>
              <a:gd name="adj3" fmla="val 16667"/>
            </a:avLst>
          </a:prstGeom>
          <a:solidFill>
            <a:srgbClr val="2A32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Increasing Enterprise and Entrepreneurship Skills and People setting up in business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81C3A881-C998-BC99-786C-09679130F013}"/>
              </a:ext>
            </a:extLst>
          </p:cNvPr>
          <p:cNvSpPr>
            <a:spLocks noChangeAspect="1"/>
          </p:cNvSpPr>
          <p:nvPr/>
        </p:nvSpPr>
        <p:spPr>
          <a:xfrm>
            <a:off x="6477000" y="1417637"/>
            <a:ext cx="2511443" cy="1548000"/>
          </a:xfrm>
          <a:prstGeom prst="wedgeRoundRectCallout">
            <a:avLst>
              <a:gd name="adj1" fmla="val -73574"/>
              <a:gd name="adj2" fmla="val 78390"/>
              <a:gd name="adj3" fmla="val 16667"/>
            </a:avLst>
          </a:prstGeom>
          <a:solidFill>
            <a:srgbClr val="2A32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Supporting People In Poverty and helping them to move out of poverty</a:t>
            </a:r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6238950A-83CA-9F9A-82E8-3169A8822CEE}"/>
              </a:ext>
            </a:extLst>
          </p:cNvPr>
          <p:cNvSpPr>
            <a:spLocks noChangeAspect="1"/>
          </p:cNvSpPr>
          <p:nvPr/>
        </p:nvSpPr>
        <p:spPr>
          <a:xfrm>
            <a:off x="619125" y="4371974"/>
            <a:ext cx="2511443" cy="1548000"/>
          </a:xfrm>
          <a:prstGeom prst="wedgeRoundRectCallout">
            <a:avLst>
              <a:gd name="adj1" fmla="val 68496"/>
              <a:gd name="adj2" fmla="val -89668"/>
              <a:gd name="adj3" fmla="val 16667"/>
            </a:avLst>
          </a:prstGeom>
          <a:solidFill>
            <a:srgbClr val="2A32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Eradicating Poverty and Promoting the Real Living Wage and Better Working Conditions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90051125-1CEA-3988-2D04-410832448135}"/>
              </a:ext>
            </a:extLst>
          </p:cNvPr>
          <p:cNvSpPr>
            <a:spLocks noChangeAspect="1"/>
          </p:cNvSpPr>
          <p:nvPr/>
        </p:nvSpPr>
        <p:spPr>
          <a:xfrm>
            <a:off x="6413825" y="4298577"/>
            <a:ext cx="2511443" cy="1548000"/>
          </a:xfrm>
          <a:prstGeom prst="wedgeRoundRectCallout">
            <a:avLst>
              <a:gd name="adj1" fmla="val -70634"/>
              <a:gd name="adj2" fmla="val -99120"/>
              <a:gd name="adj3" fmla="val 16667"/>
            </a:avLst>
          </a:prstGeom>
          <a:solidFill>
            <a:srgbClr val="2A32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Workforce Development and Skills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111EE500-47E2-A567-E200-C681871BA578}"/>
              </a:ext>
            </a:extLst>
          </p:cNvPr>
          <p:cNvSpPr/>
          <p:nvPr/>
        </p:nvSpPr>
        <p:spPr>
          <a:xfrm>
            <a:off x="3365652" y="4298577"/>
            <a:ext cx="2581275" cy="2027610"/>
          </a:xfrm>
          <a:prstGeom prst="wedgeRoundRectCallout">
            <a:avLst>
              <a:gd name="adj1" fmla="val 2599"/>
              <a:gd name="adj2" fmla="val -75977"/>
              <a:gd name="adj3" fmla="val 16667"/>
            </a:avLst>
          </a:prstGeom>
          <a:solidFill>
            <a:srgbClr val="2A327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Growing Civil Society Organisations &amp; the Social Economy with recognition of civil society as a foundational partner to Economic Partnerships</a:t>
            </a:r>
          </a:p>
        </p:txBody>
      </p:sp>
    </p:spTree>
    <p:extLst>
      <p:ext uri="{BB962C8B-B14F-4D97-AF65-F5344CB8AC3E}">
        <p14:creationId xmlns:p14="http://schemas.microsoft.com/office/powerpoint/2010/main" val="422767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F7484-EC00-5F9E-C5A8-5C7F56E7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Planet</a:t>
            </a:r>
            <a:endParaRPr lang="en-GB" dirty="0"/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7305E223-44BC-84B8-DE40-B4D113460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F6E2E78-C727-22EF-2753-8135333AAB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91410" y="2743246"/>
            <a:ext cx="3361179" cy="126000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F53D025-DE3F-A7E6-66E6-F13D39CABBD9}"/>
              </a:ext>
            </a:extLst>
          </p:cNvPr>
          <p:cNvSpPr>
            <a:spLocks noChangeAspect="1"/>
          </p:cNvSpPr>
          <p:nvPr/>
        </p:nvSpPr>
        <p:spPr>
          <a:xfrm>
            <a:off x="3685434" y="1102315"/>
            <a:ext cx="1773129" cy="1188000"/>
          </a:xfrm>
          <a:prstGeom prst="wedgeRectCallout">
            <a:avLst>
              <a:gd name="adj1" fmla="val -20242"/>
              <a:gd name="adj2" fmla="val 85431"/>
            </a:avLst>
          </a:prstGeom>
          <a:solidFill>
            <a:srgbClr val="92BD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Skill People &amp; Organisations to move towards being net zero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3F3EDC4B-3F0B-982F-FC79-7AB98630B7EC}"/>
              </a:ext>
            </a:extLst>
          </p:cNvPr>
          <p:cNvSpPr>
            <a:spLocks noChangeAspect="1"/>
          </p:cNvSpPr>
          <p:nvPr/>
        </p:nvSpPr>
        <p:spPr>
          <a:xfrm>
            <a:off x="6598611" y="1252419"/>
            <a:ext cx="1773129" cy="1188000"/>
          </a:xfrm>
          <a:prstGeom prst="wedgeRectCallout">
            <a:avLst>
              <a:gd name="adj1" fmla="val -69878"/>
              <a:gd name="adj2" fmla="val 106597"/>
            </a:avLst>
          </a:prstGeom>
          <a:solidFill>
            <a:srgbClr val="92BD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Make </a:t>
            </a:r>
            <a:r>
              <a:rPr lang="en-GB" dirty="0" err="1">
                <a:solidFill>
                  <a:schemeClr val="tx1"/>
                </a:solidFill>
              </a:rPr>
              <a:t>BwD</a:t>
            </a:r>
            <a:r>
              <a:rPr lang="en-GB" dirty="0">
                <a:solidFill>
                  <a:schemeClr val="tx1"/>
                </a:solidFill>
              </a:rPr>
              <a:t> a Sustainable Food Place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9FCAB17-747B-7BB1-A12F-E52F8D22EDC3}"/>
              </a:ext>
            </a:extLst>
          </p:cNvPr>
          <p:cNvSpPr>
            <a:spLocks noChangeAspect="1"/>
          </p:cNvSpPr>
          <p:nvPr/>
        </p:nvSpPr>
        <p:spPr>
          <a:xfrm>
            <a:off x="6591293" y="4350992"/>
            <a:ext cx="1773129" cy="1188000"/>
          </a:xfrm>
          <a:prstGeom prst="wedgeRectCallout">
            <a:avLst>
              <a:gd name="adj1" fmla="val -68106"/>
              <a:gd name="adj2" fmla="val -112125"/>
            </a:avLst>
          </a:prstGeom>
          <a:solidFill>
            <a:srgbClr val="92BD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Recycle, Reuse, Repair &amp; the Circular Economy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id="{B445C8AC-285C-96F0-B975-97F212897A63}"/>
              </a:ext>
            </a:extLst>
          </p:cNvPr>
          <p:cNvSpPr>
            <a:spLocks noChangeAspect="1"/>
          </p:cNvSpPr>
          <p:nvPr/>
        </p:nvSpPr>
        <p:spPr>
          <a:xfrm>
            <a:off x="3685434" y="4320484"/>
            <a:ext cx="1773129" cy="1188000"/>
          </a:xfrm>
          <a:prstGeom prst="wedgeRectCallout">
            <a:avLst>
              <a:gd name="adj1" fmla="val -22015"/>
              <a:gd name="adj2" fmla="val -79493"/>
            </a:avLst>
          </a:prstGeom>
          <a:solidFill>
            <a:srgbClr val="92BD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Protect and Enhance the Natural World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1F7B69BF-A7C7-A7DC-5936-A8EA0F41A1B3}"/>
              </a:ext>
            </a:extLst>
          </p:cNvPr>
          <p:cNvSpPr>
            <a:spLocks noChangeAspect="1"/>
          </p:cNvSpPr>
          <p:nvPr/>
        </p:nvSpPr>
        <p:spPr>
          <a:xfrm>
            <a:off x="621670" y="4350992"/>
            <a:ext cx="1773129" cy="1188000"/>
          </a:xfrm>
          <a:prstGeom prst="wedgeRectCallout">
            <a:avLst>
              <a:gd name="adj1" fmla="val 78439"/>
              <a:gd name="adj2" fmla="val -122709"/>
            </a:avLst>
          </a:prstGeom>
          <a:solidFill>
            <a:srgbClr val="92BD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Developing a Sustainable VCFSE Sector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854281F-6639-CA4B-C132-5AC453D97728}"/>
              </a:ext>
            </a:extLst>
          </p:cNvPr>
          <p:cNvSpPr>
            <a:spLocks noChangeAspect="1"/>
          </p:cNvSpPr>
          <p:nvPr/>
        </p:nvSpPr>
        <p:spPr>
          <a:xfrm>
            <a:off x="619851" y="1307741"/>
            <a:ext cx="1773129" cy="1188000"/>
          </a:xfrm>
          <a:prstGeom prst="wedgeRectCallout">
            <a:avLst>
              <a:gd name="adj1" fmla="val 79621"/>
              <a:gd name="adj2" fmla="val 104833"/>
            </a:avLst>
          </a:prstGeom>
          <a:solidFill>
            <a:srgbClr val="92BD3D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Mobilise Climate Champions</a:t>
            </a:r>
          </a:p>
        </p:txBody>
      </p:sp>
    </p:spTree>
    <p:extLst>
      <p:ext uri="{BB962C8B-B14F-4D97-AF65-F5344CB8AC3E}">
        <p14:creationId xmlns:p14="http://schemas.microsoft.com/office/powerpoint/2010/main" val="746604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3D33F-2227-389A-D8C1-8E0CC6566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Peace</a:t>
            </a:r>
            <a:endParaRPr lang="en-GB" dirty="0"/>
          </a:p>
        </p:txBody>
      </p:sp>
      <p:pic>
        <p:nvPicPr>
          <p:cNvPr id="6" name="Content Placeholder 5" descr="Lock with solid fill">
            <a:extLst>
              <a:ext uri="{FF2B5EF4-FFF2-40B4-BE49-F238E27FC236}">
                <a16:creationId xmlns:a16="http://schemas.microsoft.com/office/drawing/2014/main" id="{DC6D80E3-1544-2073-3007-804956FB86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9665" y="2974258"/>
            <a:ext cx="914400" cy="914400"/>
          </a:xfrm>
        </p:spPr>
      </p:pic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DF004B8D-9A85-E989-20BD-C3B07927A0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pic>
        <p:nvPicPr>
          <p:cNvPr id="8" name="Graphic 7" descr="Weights Uneven with solid fill">
            <a:extLst>
              <a:ext uri="{FF2B5EF4-FFF2-40B4-BE49-F238E27FC236}">
                <a16:creationId xmlns:a16="http://schemas.microsoft.com/office/drawing/2014/main" id="{35811B02-86B4-C88B-1D20-7A40E6354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27523" y="2971800"/>
            <a:ext cx="914400" cy="914400"/>
          </a:xfrm>
          <a:prstGeom prst="rect">
            <a:avLst/>
          </a:prstGeom>
        </p:spPr>
      </p:pic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6F9FD997-0AA9-C1ED-26A4-1F1E786F9C7D}"/>
              </a:ext>
            </a:extLst>
          </p:cNvPr>
          <p:cNvSpPr>
            <a:spLocks noChangeAspect="1"/>
          </p:cNvSpPr>
          <p:nvPr/>
        </p:nvSpPr>
        <p:spPr>
          <a:xfrm>
            <a:off x="6689190" y="1415478"/>
            <a:ext cx="1773129" cy="1188000"/>
          </a:xfrm>
          <a:prstGeom prst="wedgeRoundRectCallout">
            <a:avLst>
              <a:gd name="adj1" fmla="val -71294"/>
              <a:gd name="adj2" fmla="val 115468"/>
              <a:gd name="adj3" fmla="val 16667"/>
            </a:avLst>
          </a:prstGeom>
          <a:solidFill>
            <a:srgbClr val="F9B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Community Resilience &amp; Security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FB0E280-5338-EAC5-4C0D-0CB00526D5FF}"/>
              </a:ext>
            </a:extLst>
          </p:cNvPr>
          <p:cNvSpPr>
            <a:spLocks noChangeAspect="1"/>
          </p:cNvSpPr>
          <p:nvPr/>
        </p:nvSpPr>
        <p:spPr>
          <a:xfrm>
            <a:off x="3609236" y="1356705"/>
            <a:ext cx="1773129" cy="1188000"/>
          </a:xfrm>
          <a:prstGeom prst="wedgeRoundRectCallout">
            <a:avLst>
              <a:gd name="adj1" fmla="val 239"/>
              <a:gd name="adj2" fmla="val 91467"/>
              <a:gd name="adj3" fmla="val 16667"/>
            </a:avLst>
          </a:prstGeom>
          <a:solidFill>
            <a:srgbClr val="F9B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Community Safety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EE8B5544-9D0F-3964-F279-D77838C6C6E1}"/>
              </a:ext>
            </a:extLst>
          </p:cNvPr>
          <p:cNvSpPr>
            <a:spLocks noChangeAspect="1"/>
          </p:cNvSpPr>
          <p:nvPr/>
        </p:nvSpPr>
        <p:spPr>
          <a:xfrm>
            <a:off x="529282" y="1417638"/>
            <a:ext cx="1773129" cy="1188000"/>
          </a:xfrm>
          <a:prstGeom prst="wedgeRoundRectCallout">
            <a:avLst>
              <a:gd name="adj1" fmla="val 105042"/>
              <a:gd name="adj2" fmla="val 112986"/>
              <a:gd name="adj3" fmla="val 16667"/>
            </a:avLst>
          </a:prstGeom>
          <a:solidFill>
            <a:srgbClr val="F9B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Community Cohesion, Respect &amp; Diversity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7C270822-B54F-6A82-A0C3-8B20B6F50D43}"/>
              </a:ext>
            </a:extLst>
          </p:cNvPr>
          <p:cNvSpPr>
            <a:spLocks noChangeAspect="1"/>
          </p:cNvSpPr>
          <p:nvPr/>
        </p:nvSpPr>
        <p:spPr>
          <a:xfrm>
            <a:off x="381796" y="4359020"/>
            <a:ext cx="1773129" cy="1188000"/>
          </a:xfrm>
          <a:prstGeom prst="wedgeRoundRectCallout">
            <a:avLst>
              <a:gd name="adj1" fmla="val 115578"/>
              <a:gd name="adj2" fmla="val -123717"/>
              <a:gd name="adj3" fmla="val 16667"/>
            </a:avLst>
          </a:prstGeom>
          <a:solidFill>
            <a:srgbClr val="F9B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Eradicating Violence Against Women and Girls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3C4D376C-D09E-CC68-CD6A-BB98ECF5C66B}"/>
              </a:ext>
            </a:extLst>
          </p:cNvPr>
          <p:cNvSpPr>
            <a:spLocks noChangeAspect="1"/>
          </p:cNvSpPr>
          <p:nvPr/>
        </p:nvSpPr>
        <p:spPr>
          <a:xfrm>
            <a:off x="3474042" y="4359020"/>
            <a:ext cx="1773129" cy="1188000"/>
          </a:xfrm>
          <a:prstGeom prst="wedgeRoundRectCallout">
            <a:avLst>
              <a:gd name="adj1" fmla="val -4752"/>
              <a:gd name="adj2" fmla="val -86474"/>
              <a:gd name="adj3" fmla="val 16667"/>
            </a:avLst>
          </a:prstGeom>
          <a:solidFill>
            <a:srgbClr val="F9B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Domestic Abuse</a:t>
            </a:r>
          </a:p>
        </p:txBody>
      </p: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6CA5EF83-8D85-0C92-46A4-B57420FC488A}"/>
              </a:ext>
            </a:extLst>
          </p:cNvPr>
          <p:cNvSpPr>
            <a:spLocks noChangeAspect="1"/>
          </p:cNvSpPr>
          <p:nvPr/>
        </p:nvSpPr>
        <p:spPr>
          <a:xfrm>
            <a:off x="6841589" y="4340574"/>
            <a:ext cx="1773129" cy="1188000"/>
          </a:xfrm>
          <a:prstGeom prst="wedgeRoundRectCallout">
            <a:avLst>
              <a:gd name="adj1" fmla="val -81275"/>
              <a:gd name="adj2" fmla="val -119579"/>
              <a:gd name="adj3" fmla="val 16667"/>
            </a:avLst>
          </a:prstGeom>
          <a:solidFill>
            <a:srgbClr val="F9B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Safeguarding Children &amp; Vulnerable Adults</a:t>
            </a:r>
          </a:p>
        </p:txBody>
      </p:sp>
    </p:spTree>
    <p:extLst>
      <p:ext uri="{BB962C8B-B14F-4D97-AF65-F5344CB8AC3E}">
        <p14:creationId xmlns:p14="http://schemas.microsoft.com/office/powerpoint/2010/main" val="631462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0CBF-1FF1-CB08-97F9-BCCAD5FC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Participation</a:t>
            </a: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FCF41316-B49B-219D-6F86-395C67FE3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EDA23B4F-B668-F424-925E-BA2D8F33D715}"/>
              </a:ext>
            </a:extLst>
          </p:cNvPr>
          <p:cNvSpPr>
            <a:spLocks noChangeAspect="1"/>
          </p:cNvSpPr>
          <p:nvPr/>
        </p:nvSpPr>
        <p:spPr>
          <a:xfrm>
            <a:off x="529282" y="1417638"/>
            <a:ext cx="1773129" cy="1188000"/>
          </a:xfrm>
          <a:prstGeom prst="wedgeRoundRectCallout">
            <a:avLst>
              <a:gd name="adj1" fmla="val 105042"/>
              <a:gd name="adj2" fmla="val 112986"/>
              <a:gd name="adj3" fmla="val 16667"/>
            </a:avLst>
          </a:prstGeom>
          <a:solidFill>
            <a:srgbClr val="9827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Co-Production</a:t>
            </a:r>
          </a:p>
        </p:txBody>
      </p:sp>
      <p:pic>
        <p:nvPicPr>
          <p:cNvPr id="6" name="Content Placeholder 5" descr="A white ladder with black background&#10;&#10;Description automatically generated">
            <a:extLst>
              <a:ext uri="{FF2B5EF4-FFF2-40B4-BE49-F238E27FC236}">
                <a16:creationId xmlns:a16="http://schemas.microsoft.com/office/drawing/2014/main" id="{DF826D2E-4942-6FD8-2B64-08B0E0B9E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719" y="2603478"/>
            <a:ext cx="1541000" cy="24120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30A60225-6876-A8EF-A215-9A7418A5C735}"/>
              </a:ext>
            </a:extLst>
          </p:cNvPr>
          <p:cNvSpPr>
            <a:spLocks noChangeAspect="1"/>
          </p:cNvSpPr>
          <p:nvPr/>
        </p:nvSpPr>
        <p:spPr>
          <a:xfrm>
            <a:off x="457200" y="5175098"/>
            <a:ext cx="1773129" cy="1188000"/>
          </a:xfrm>
          <a:prstGeom prst="wedgeRoundRectCallout">
            <a:avLst>
              <a:gd name="adj1" fmla="val 115578"/>
              <a:gd name="adj2" fmla="val -123717"/>
              <a:gd name="adj3" fmla="val 16667"/>
            </a:avLst>
          </a:prstGeom>
          <a:solidFill>
            <a:srgbClr val="9827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Digital Inclusion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B558338-3630-CBFE-7D7E-CDC463D55892}"/>
              </a:ext>
            </a:extLst>
          </p:cNvPr>
          <p:cNvSpPr>
            <a:spLocks noChangeAspect="1"/>
          </p:cNvSpPr>
          <p:nvPr/>
        </p:nvSpPr>
        <p:spPr>
          <a:xfrm>
            <a:off x="6689190" y="1415478"/>
            <a:ext cx="1773129" cy="1188000"/>
          </a:xfrm>
          <a:prstGeom prst="wedgeRoundRectCallout">
            <a:avLst>
              <a:gd name="adj1" fmla="val -71294"/>
              <a:gd name="adj2" fmla="val 115468"/>
              <a:gd name="adj3" fmla="val 16667"/>
            </a:avLst>
          </a:prstGeom>
          <a:solidFill>
            <a:srgbClr val="9827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Widening Participation – Arts, Sport, Learning, etc.</a:t>
            </a:r>
          </a:p>
        </p:txBody>
      </p:sp>
      <p:pic>
        <p:nvPicPr>
          <p:cNvPr id="12" name="Graphic 11" descr="Cycling with solid fill">
            <a:extLst>
              <a:ext uri="{FF2B5EF4-FFF2-40B4-BE49-F238E27FC236}">
                <a16:creationId xmlns:a16="http://schemas.microsoft.com/office/drawing/2014/main" id="{5828F577-22AE-4AF5-A866-961776EEDF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9200" y="3247103"/>
            <a:ext cx="914400" cy="914400"/>
          </a:xfrm>
          <a:prstGeom prst="rect">
            <a:avLst/>
          </a:prstGeom>
        </p:spPr>
      </p:pic>
      <p:pic>
        <p:nvPicPr>
          <p:cNvPr id="14" name="Graphic 13" descr="Artist female with solid fill">
            <a:extLst>
              <a:ext uri="{FF2B5EF4-FFF2-40B4-BE49-F238E27FC236}">
                <a16:creationId xmlns:a16="http://schemas.microsoft.com/office/drawing/2014/main" id="{302FAC36-3C9C-5612-641E-1531471FE6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029200" y="2241754"/>
            <a:ext cx="914400" cy="914400"/>
          </a:xfrm>
          <a:prstGeom prst="rect">
            <a:avLst/>
          </a:prstGeom>
        </p:spPr>
      </p:pic>
      <p:pic>
        <p:nvPicPr>
          <p:cNvPr id="16" name="Graphic 15" descr="Aspiration with solid fill">
            <a:extLst>
              <a:ext uri="{FF2B5EF4-FFF2-40B4-BE49-F238E27FC236}">
                <a16:creationId xmlns:a16="http://schemas.microsoft.com/office/drawing/2014/main" id="{68C24840-84D4-C8F6-88DE-8593C8993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29200" y="4377813"/>
            <a:ext cx="914400" cy="91440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987DC10B-EF2F-5375-88FF-5B0852237CDB}"/>
              </a:ext>
            </a:extLst>
          </p:cNvPr>
          <p:cNvSpPr>
            <a:spLocks noChangeAspect="1"/>
          </p:cNvSpPr>
          <p:nvPr/>
        </p:nvSpPr>
        <p:spPr>
          <a:xfrm>
            <a:off x="6841589" y="4581098"/>
            <a:ext cx="1773129" cy="1188000"/>
          </a:xfrm>
          <a:prstGeom prst="wedgeRoundRectCallout">
            <a:avLst>
              <a:gd name="adj1" fmla="val -81275"/>
              <a:gd name="adj2" fmla="val -119579"/>
              <a:gd name="adj3" fmla="val 16667"/>
            </a:avLst>
          </a:prstGeom>
          <a:solidFill>
            <a:srgbClr val="98278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Volunteering and Social Action</a:t>
            </a:r>
          </a:p>
        </p:txBody>
      </p:sp>
    </p:spTree>
    <p:extLst>
      <p:ext uri="{BB962C8B-B14F-4D97-AF65-F5344CB8AC3E}">
        <p14:creationId xmlns:p14="http://schemas.microsoft.com/office/powerpoint/2010/main" val="3949765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6F990-B4A1-5676-EBD2-68BCCED85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/>
              <a:t>Place</a:t>
            </a: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46646E18-2D35-45E5-0E58-91A253A7F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D078B9F6-A9D5-ABFB-917B-8AE95F3C1F01}"/>
              </a:ext>
            </a:extLst>
          </p:cNvPr>
          <p:cNvSpPr>
            <a:spLocks noChangeAspect="1"/>
          </p:cNvSpPr>
          <p:nvPr/>
        </p:nvSpPr>
        <p:spPr>
          <a:xfrm>
            <a:off x="529281" y="1417638"/>
            <a:ext cx="1880591" cy="1260000"/>
          </a:xfrm>
          <a:prstGeom prst="wedgeRoundRectCallout">
            <a:avLst>
              <a:gd name="adj1" fmla="val 105042"/>
              <a:gd name="adj2" fmla="val 112986"/>
              <a:gd name="adj3" fmla="val 16667"/>
            </a:avLst>
          </a:prstGeom>
          <a:solidFill>
            <a:srgbClr val="848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Deprived Neighbourhoods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252B6BF-0522-C3CE-8A86-F0566B610BCD}"/>
              </a:ext>
            </a:extLst>
          </p:cNvPr>
          <p:cNvSpPr>
            <a:spLocks noChangeAspect="1"/>
          </p:cNvSpPr>
          <p:nvPr/>
        </p:nvSpPr>
        <p:spPr>
          <a:xfrm>
            <a:off x="457199" y="5175098"/>
            <a:ext cx="1880591" cy="1260000"/>
          </a:xfrm>
          <a:prstGeom prst="wedgeRoundRectCallout">
            <a:avLst>
              <a:gd name="adj1" fmla="val 115578"/>
              <a:gd name="adj2" fmla="val -123717"/>
              <a:gd name="adj3" fmla="val 16667"/>
            </a:avLst>
          </a:prstGeom>
          <a:solidFill>
            <a:srgbClr val="848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Our Heritage and Community Assets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66EA1BB-DCC1-C5E6-69B4-41F560D7D53A}"/>
              </a:ext>
            </a:extLst>
          </p:cNvPr>
          <p:cNvSpPr>
            <a:spLocks noChangeAspect="1"/>
          </p:cNvSpPr>
          <p:nvPr/>
        </p:nvSpPr>
        <p:spPr>
          <a:xfrm>
            <a:off x="6689190" y="1415478"/>
            <a:ext cx="1773129" cy="1188000"/>
          </a:xfrm>
          <a:prstGeom prst="wedgeRoundRectCallout">
            <a:avLst>
              <a:gd name="adj1" fmla="val -71294"/>
              <a:gd name="adj2" fmla="val 115468"/>
              <a:gd name="adj3" fmla="val 16667"/>
            </a:avLst>
          </a:prstGeom>
          <a:solidFill>
            <a:srgbClr val="848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Housing and Homelessness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7EE6ED4-73F6-2048-0FF9-F65C392BADFA}"/>
              </a:ext>
            </a:extLst>
          </p:cNvPr>
          <p:cNvSpPr>
            <a:spLocks noChangeAspect="1"/>
          </p:cNvSpPr>
          <p:nvPr/>
        </p:nvSpPr>
        <p:spPr>
          <a:xfrm>
            <a:off x="6841589" y="4581098"/>
            <a:ext cx="1773129" cy="1188000"/>
          </a:xfrm>
          <a:prstGeom prst="wedgeRoundRectCallout">
            <a:avLst>
              <a:gd name="adj1" fmla="val -81275"/>
              <a:gd name="adj2" fmla="val -119579"/>
              <a:gd name="adj3" fmla="val 16667"/>
            </a:avLst>
          </a:prstGeom>
          <a:solidFill>
            <a:srgbClr val="8482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Our Town Centres and Community Spaces</a:t>
            </a:r>
          </a:p>
        </p:txBody>
      </p:sp>
      <p:pic>
        <p:nvPicPr>
          <p:cNvPr id="10" name="Graphic 9" descr="House with solid fill">
            <a:extLst>
              <a:ext uri="{FF2B5EF4-FFF2-40B4-BE49-F238E27FC236}">
                <a16:creationId xmlns:a16="http://schemas.microsoft.com/office/drawing/2014/main" id="{9E6B0421-124B-1B15-01C6-DA76BF893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29200" y="2839168"/>
            <a:ext cx="914400" cy="914400"/>
          </a:xfrm>
          <a:prstGeom prst="rect">
            <a:avLst/>
          </a:prstGeom>
        </p:spPr>
      </p:pic>
      <p:pic>
        <p:nvPicPr>
          <p:cNvPr id="12" name="Graphic 11" descr="Tree With Roots with solid fill">
            <a:extLst>
              <a:ext uri="{FF2B5EF4-FFF2-40B4-BE49-F238E27FC236}">
                <a16:creationId xmlns:a16="http://schemas.microsoft.com/office/drawing/2014/main" id="{029110A4-E7FE-A643-0635-09BC2F453F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029200" y="3984522"/>
            <a:ext cx="914400" cy="914400"/>
          </a:xfrm>
          <a:prstGeom prst="rect">
            <a:avLst/>
          </a:prstGeom>
        </p:spPr>
      </p:pic>
      <p:pic>
        <p:nvPicPr>
          <p:cNvPr id="14" name="Graphic 13" descr="Schoolhouse with solid fill">
            <a:extLst>
              <a:ext uri="{FF2B5EF4-FFF2-40B4-BE49-F238E27FC236}">
                <a16:creationId xmlns:a16="http://schemas.microsoft.com/office/drawing/2014/main" id="{8B23F4B6-80F9-ACA2-3545-43787C4EE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90335" y="3984522"/>
            <a:ext cx="914400" cy="914400"/>
          </a:xfrm>
          <a:prstGeom prst="rect">
            <a:avLst/>
          </a:prstGeom>
        </p:spPr>
      </p:pic>
      <p:pic>
        <p:nvPicPr>
          <p:cNvPr id="16" name="Graphic 15" descr="Group of people with solid fill">
            <a:extLst>
              <a:ext uri="{FF2B5EF4-FFF2-40B4-BE49-F238E27FC236}">
                <a16:creationId xmlns:a16="http://schemas.microsoft.com/office/drawing/2014/main" id="{DBC90AEB-A137-80C3-5A0D-BA920DABDC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0670" y="2944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26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C91C0-6FDF-6A90-0E39-3075E6B9E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/>
              <a:t>How will the 6Ps </a:t>
            </a:r>
            <a:br>
              <a:rPr lang="en-GB" b="1" dirty="0"/>
            </a:br>
            <a:r>
              <a:rPr lang="en-GB" b="1" dirty="0"/>
              <a:t>be delivered?</a:t>
            </a: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54828DCA-237E-DAF1-AB61-493BD1370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972AE9B-C532-2BCB-17F5-2FB847EEC8A6}"/>
              </a:ext>
            </a:extLst>
          </p:cNvPr>
          <p:cNvSpPr/>
          <p:nvPr/>
        </p:nvSpPr>
        <p:spPr>
          <a:xfrm>
            <a:off x="5860026" y="1600200"/>
            <a:ext cx="2826774" cy="1723103"/>
          </a:xfrm>
          <a:prstGeom prst="wedgeRoundRectCallout">
            <a:avLst>
              <a:gd name="adj1" fmla="val -94224"/>
              <a:gd name="adj2" fmla="val 73912"/>
              <a:gd name="adj3" fmla="val 16667"/>
            </a:avLst>
          </a:prstGeom>
          <a:solidFill>
            <a:srgbClr val="1771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Alignment of activity with public sector led partnership strategies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A09F6EE7-75FC-C1B6-9722-FB4FA365C5F5}"/>
              </a:ext>
            </a:extLst>
          </p:cNvPr>
          <p:cNvSpPr/>
          <p:nvPr/>
        </p:nvSpPr>
        <p:spPr>
          <a:xfrm>
            <a:off x="385916" y="4206145"/>
            <a:ext cx="2826774" cy="1723103"/>
          </a:xfrm>
          <a:prstGeom prst="wedgeRoundRectCallout">
            <a:avLst>
              <a:gd name="adj1" fmla="val 99167"/>
              <a:gd name="adj2" fmla="val -76730"/>
              <a:gd name="adj3" fmla="val 16667"/>
            </a:avLst>
          </a:prstGeom>
          <a:solidFill>
            <a:srgbClr val="1771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Championing existing VCFSE Led self managed networks and partnerships</a:t>
            </a: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478D9166-178C-8032-4ACF-EB074176CF64}"/>
              </a:ext>
            </a:extLst>
          </p:cNvPr>
          <p:cNvSpPr/>
          <p:nvPr/>
        </p:nvSpPr>
        <p:spPr>
          <a:xfrm>
            <a:off x="5860026" y="4045231"/>
            <a:ext cx="2826774" cy="1723103"/>
          </a:xfrm>
          <a:prstGeom prst="wedgeRoundRectCallout">
            <a:avLst>
              <a:gd name="adj1" fmla="val -92137"/>
              <a:gd name="adj2" fmla="val -67029"/>
              <a:gd name="adj3" fmla="val 16667"/>
            </a:avLst>
          </a:prstGeom>
          <a:solidFill>
            <a:srgbClr val="1771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Alignment of activity with commercial / private sector activity (corporate social responsibility, etc.)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F78F1AAB-B2A0-AB11-0A61-7A24AFE3C88D}"/>
              </a:ext>
            </a:extLst>
          </p:cNvPr>
          <p:cNvSpPr/>
          <p:nvPr/>
        </p:nvSpPr>
        <p:spPr>
          <a:xfrm>
            <a:off x="484239" y="1600200"/>
            <a:ext cx="2826774" cy="1723103"/>
          </a:xfrm>
          <a:prstGeom prst="wedgeRoundRectCallout">
            <a:avLst>
              <a:gd name="adj1" fmla="val 96732"/>
              <a:gd name="adj2" fmla="val 72771"/>
              <a:gd name="adj3" fmla="val 16667"/>
            </a:avLst>
          </a:prstGeom>
          <a:solidFill>
            <a:srgbClr val="1771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New VCFSE Networks and Action Groups set up by the Community Network</a:t>
            </a:r>
          </a:p>
        </p:txBody>
      </p:sp>
    </p:spTree>
    <p:extLst>
      <p:ext uri="{BB962C8B-B14F-4D97-AF65-F5344CB8AC3E}">
        <p14:creationId xmlns:p14="http://schemas.microsoft.com/office/powerpoint/2010/main" val="3929352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744E2-F7B9-DBA8-6022-7D1A8A84F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3 Questions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3FE7E-CE61-5D8F-3F2F-F162B29C7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70039"/>
            <a:ext cx="9144000" cy="5413323"/>
          </a:xfrm>
        </p:spPr>
        <p:txBody>
          <a:bodyPr>
            <a:normAutofit/>
          </a:bodyPr>
          <a:lstStyle/>
          <a:p>
            <a:pPr lvl="0" algn="just">
              <a:buFont typeface="Wingdings" panose="05000000000000000000" pitchFamily="2" charset="2"/>
              <a:buChar char="v"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is your key takeaway from today’s presentation?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en-GB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How can the Community Network strengthen links with the public and commercial sectors and key partners within those sectors?</a:t>
            </a:r>
          </a:p>
          <a:p>
            <a:pPr lvl="0" algn="just">
              <a:buFont typeface="Wingdings" panose="05000000000000000000" pitchFamily="2" charset="2"/>
              <a:buChar char="v"/>
            </a:pPr>
            <a:endParaRPr lang="en-GB" sz="28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v"/>
            </a:pPr>
            <a:r>
              <a:rPr lang="en-GB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What would working with the Community Network members (i.e. voluntary, community, faith and social enterprise sector organisations) look like for you/your organisation?</a:t>
            </a:r>
          </a:p>
          <a:p>
            <a:pPr marL="0" indent="0" algn="just">
              <a:buNone/>
            </a:pPr>
            <a:endParaRPr lang="en-GB" sz="2400" dirty="0"/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B06D074D-E722-D4B4-44B0-1EDC4D3FC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48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701A-3421-D3BF-5FAC-A9824531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5401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4CEC2-D8B3-7315-263C-859BD1E26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8194"/>
            <a:ext cx="8229600" cy="4847969"/>
          </a:xfrm>
        </p:spPr>
        <p:txBody>
          <a:bodyPr/>
          <a:lstStyle/>
          <a:p>
            <a:r>
              <a:rPr lang="en-GB" dirty="0"/>
              <a:t>An Overview</a:t>
            </a:r>
          </a:p>
          <a:p>
            <a:r>
              <a:rPr lang="en-GB" dirty="0"/>
              <a:t>What is the </a:t>
            </a:r>
            <a:r>
              <a:rPr lang="en-GB" dirty="0" err="1"/>
              <a:t>BwD</a:t>
            </a:r>
            <a:r>
              <a:rPr lang="en-GB" dirty="0"/>
              <a:t> VCFSE Sector?</a:t>
            </a:r>
          </a:p>
          <a:p>
            <a:r>
              <a:rPr lang="en-GB" dirty="0"/>
              <a:t>What is the Community Network?</a:t>
            </a:r>
          </a:p>
          <a:p>
            <a:r>
              <a:rPr lang="en-GB" dirty="0"/>
              <a:t>What is the 6P VCFSE Strategy?</a:t>
            </a:r>
          </a:p>
          <a:p>
            <a:r>
              <a:rPr lang="en-GB" dirty="0"/>
              <a:t>Questions about cross sector collaborations</a:t>
            </a:r>
          </a:p>
          <a:p>
            <a:endParaRPr lang="en-GB" dirty="0"/>
          </a:p>
        </p:txBody>
      </p:sp>
      <p:pic>
        <p:nvPicPr>
          <p:cNvPr id="5" name="Picture 4" descr="A blue and grey logo&#10;&#10;Description automatically generated">
            <a:extLst>
              <a:ext uri="{FF2B5EF4-FFF2-40B4-BE49-F238E27FC236}">
                <a16:creationId xmlns:a16="http://schemas.microsoft.com/office/drawing/2014/main" id="{F6F0BDAE-9197-BE56-29EE-E06DC8351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46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DDB1C-8111-785C-88AF-A8D5F6472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/>
              <a:t>An Overview: </a:t>
            </a:r>
            <a:br>
              <a:rPr lang="en-GB" b="1" dirty="0"/>
            </a:br>
            <a:r>
              <a:rPr lang="en-GB" b="1" dirty="0"/>
              <a:t>3 interconnected sectors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B4B08D9-4184-357D-4744-D9C04CBC72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1716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A blue and grey logo&#10;&#10;Description automatically generated">
            <a:extLst>
              <a:ext uri="{FF2B5EF4-FFF2-40B4-BE49-F238E27FC236}">
                <a16:creationId xmlns:a16="http://schemas.microsoft.com/office/drawing/2014/main" id="{AA907A8D-23E8-2EA9-1C38-0BD38072B4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50D161-743F-BF01-CF90-BA1113FA32EC}"/>
              </a:ext>
            </a:extLst>
          </p:cNvPr>
          <p:cNvCxnSpPr>
            <a:cxnSpLocks/>
          </p:cNvCxnSpPr>
          <p:nvPr/>
        </p:nvCxnSpPr>
        <p:spPr>
          <a:xfrm flipH="1">
            <a:off x="6863228" y="3283975"/>
            <a:ext cx="747252" cy="894736"/>
          </a:xfrm>
          <a:prstGeom prst="straightConnector1">
            <a:avLst/>
          </a:prstGeom>
          <a:ln w="1143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6C78C1C-1D80-A929-2598-17C2FEB9767C}"/>
              </a:ext>
            </a:extLst>
          </p:cNvPr>
          <p:cNvSpPr/>
          <p:nvPr/>
        </p:nvSpPr>
        <p:spPr>
          <a:xfrm>
            <a:off x="6863228" y="1897626"/>
            <a:ext cx="1823572" cy="1229032"/>
          </a:xfrm>
          <a:prstGeom prst="roundRect">
            <a:avLst/>
          </a:prstGeom>
          <a:solidFill>
            <a:srgbClr val="17719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is what we are talking about in this workshop</a:t>
            </a:r>
          </a:p>
        </p:txBody>
      </p:sp>
    </p:spTree>
    <p:extLst>
      <p:ext uri="{BB962C8B-B14F-4D97-AF65-F5344CB8AC3E}">
        <p14:creationId xmlns:p14="http://schemas.microsoft.com/office/powerpoint/2010/main" val="1460835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F76C-98EB-A973-06E2-75BD0462A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/>
              <a:t>What is the VCFSE Sector?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6A509-6684-691F-92E1-0409EDB34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7019"/>
            <a:ext cx="8229600" cy="5236343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Voluntary (@300 in 2025)</a:t>
            </a:r>
          </a:p>
          <a:p>
            <a:pPr lvl="1"/>
            <a:r>
              <a:rPr lang="en-GB" dirty="0"/>
              <a:t>300+ registered local charities plus many regional &amp; national charities</a:t>
            </a:r>
          </a:p>
          <a:p>
            <a:r>
              <a:rPr lang="en-GB" dirty="0"/>
              <a:t>Community (300+? – under the radar or microbiome)</a:t>
            </a:r>
          </a:p>
          <a:p>
            <a:pPr lvl="1"/>
            <a:r>
              <a:rPr lang="en-GB" dirty="0"/>
              <a:t>Arts groups, recreation &amp; sports clubs, social groups, etc.)</a:t>
            </a:r>
          </a:p>
          <a:p>
            <a:r>
              <a:rPr lang="en-GB" dirty="0"/>
              <a:t>Faith (@110-120 places of worship)</a:t>
            </a:r>
          </a:p>
          <a:p>
            <a:pPr lvl="1"/>
            <a:r>
              <a:rPr lang="en-GB" dirty="0"/>
              <a:t>Christianity: 60 churches		Hinduism: 	1 organisation – no facility</a:t>
            </a:r>
          </a:p>
          <a:p>
            <a:pPr lvl="1"/>
            <a:r>
              <a:rPr lang="en-GB" dirty="0"/>
              <a:t>Islam: 		45+ mosques		Judaism: 	no local synagogue</a:t>
            </a:r>
          </a:p>
          <a:p>
            <a:pPr lvl="1"/>
            <a:r>
              <a:rPr lang="en-GB" dirty="0"/>
              <a:t>Sikhism:	1 Gurdwara		Buddhism:	1 organisation: no facility</a:t>
            </a:r>
          </a:p>
          <a:p>
            <a:pPr lvl="1"/>
            <a:r>
              <a:rPr lang="en-GB" dirty="0"/>
              <a:t>Other: 	10+</a:t>
            </a:r>
          </a:p>
          <a:p>
            <a:r>
              <a:rPr lang="en-GB" dirty="0"/>
              <a:t>Social Enterprises (@275-300 in 2024)</a:t>
            </a:r>
          </a:p>
          <a:p>
            <a:pPr lvl="1"/>
            <a:r>
              <a:rPr lang="en-GB" dirty="0"/>
              <a:t>Companies Ltd By Guarantee; Community Interest Companies</a:t>
            </a:r>
          </a:p>
          <a:p>
            <a:pPr lvl="1"/>
            <a:r>
              <a:rPr lang="en-GB" dirty="0"/>
              <a:t>Community Benefit Societies, Employee Owned Businesses, etc</a:t>
            </a:r>
          </a:p>
          <a:p>
            <a:pPr marL="57150" indent="0">
              <a:buNone/>
            </a:pPr>
            <a:r>
              <a:rPr lang="en-GB" b="1" dirty="0"/>
              <a:t>TOTAL +1000 VCFSE GROUPS</a:t>
            </a:r>
          </a:p>
          <a:p>
            <a:pPr marL="57150" indent="0" algn="just">
              <a:buNone/>
            </a:pPr>
            <a:r>
              <a:rPr lang="en-GB" dirty="0"/>
              <a:t>Any groups that is not part of the State and is not ‘owned’ by private individuals or businesses or distributes profits.</a:t>
            </a:r>
          </a:p>
          <a:p>
            <a:pPr marL="57150" indent="0" algn="just">
              <a:buNone/>
            </a:pPr>
            <a:r>
              <a:rPr lang="en-GB" dirty="0"/>
              <a:t>All assets, profits or surpluses need to be reinvested by the organisation for public benefit.</a:t>
            </a: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08EF06FA-866B-F8B9-DA14-D51183CCD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95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3F9E-EA4C-0BC1-FEA7-6E08ACB4C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err="1"/>
              <a:t>BwD</a:t>
            </a:r>
            <a:r>
              <a:rPr lang="en-GB" b="1" dirty="0"/>
              <a:t> VCFSE Sector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63C9D-44AD-5E2E-F4EC-21A2D6BCF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9368"/>
            <a:ext cx="8229600" cy="5373994"/>
          </a:xfrm>
        </p:spPr>
        <p:txBody>
          <a:bodyPr>
            <a:noAutofit/>
          </a:bodyPr>
          <a:lstStyle/>
          <a:p>
            <a:r>
              <a:rPr lang="en-GB" sz="2400" dirty="0"/>
              <a:t>Number of VCFSE Groups:	+1000 VCFSE Groups</a:t>
            </a:r>
          </a:p>
          <a:p>
            <a:r>
              <a:rPr lang="en-GB" sz="2400" dirty="0"/>
              <a:t>Turnover: 					at least £100 million per annum</a:t>
            </a:r>
          </a:p>
          <a:p>
            <a:r>
              <a:rPr lang="en-GB" sz="2400" dirty="0"/>
              <a:t>Net Assets:					at least £140 million</a:t>
            </a:r>
          </a:p>
          <a:p>
            <a:r>
              <a:rPr lang="en-GB" sz="2400" dirty="0"/>
              <a:t>Employees:					at least 2800 people</a:t>
            </a:r>
          </a:p>
          <a:p>
            <a:r>
              <a:rPr lang="en-GB" sz="2400" dirty="0"/>
              <a:t>Volunteers:  				unknown but in the thousands</a:t>
            </a:r>
          </a:p>
          <a:p>
            <a:r>
              <a:rPr lang="en-GB" sz="2400" dirty="0"/>
              <a:t>Activities Delivered:		unknown but in the tens of 										thousands	</a:t>
            </a:r>
          </a:p>
          <a:p>
            <a:r>
              <a:rPr lang="en-GB" sz="2400" dirty="0"/>
              <a:t>People supported: 			unknown but probably the 										majority of the population</a:t>
            </a:r>
          </a:p>
          <a:p>
            <a:pPr marL="0" indent="0" algn="just">
              <a:buNone/>
            </a:pPr>
            <a:r>
              <a:rPr lang="en-GB" sz="2000" dirty="0"/>
              <a:t>Community CVS will be leading a state of the sector research across Lancashire and South Cumbria to find out more and hopefully fill in a lot of the blanks – especially for smaller groups and organisations that do not publish accounts.</a:t>
            </a: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D6F9EC4A-4183-6C4B-7D9F-446D6C8FD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8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925A9-D8D5-6613-A705-B1177FA37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b="1" dirty="0"/>
              <a:t>What is the </a:t>
            </a:r>
            <a:r>
              <a:rPr lang="en-GB" b="1" dirty="0" err="1"/>
              <a:t>BwD</a:t>
            </a:r>
            <a:r>
              <a:rPr lang="en-GB" b="1" dirty="0"/>
              <a:t> </a:t>
            </a:r>
            <a:br>
              <a:rPr lang="en-GB" b="1" dirty="0"/>
            </a:br>
            <a:r>
              <a:rPr lang="en-GB" b="1" dirty="0"/>
              <a:t>Community Network?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A44E-7871-98E7-2C90-FFD3272E6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40242"/>
            <a:ext cx="9065342" cy="5120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Who is it for?</a:t>
            </a:r>
          </a:p>
          <a:p>
            <a:r>
              <a:rPr lang="en-GB" sz="2000" dirty="0"/>
              <a:t>Open to all VCFSE groups operating in </a:t>
            </a:r>
            <a:r>
              <a:rPr lang="en-GB" sz="2000" dirty="0" err="1"/>
              <a:t>BwD</a:t>
            </a:r>
            <a:r>
              <a:rPr lang="en-GB" sz="2000" dirty="0"/>
              <a:t> to participate in its activities;</a:t>
            </a:r>
          </a:p>
          <a:p>
            <a:r>
              <a:rPr lang="en-GB" sz="2000" dirty="0"/>
              <a:t>To help public sector and commercial partners to engage with the VCFSE Sector in a co-ordinated way.</a:t>
            </a:r>
          </a:p>
          <a:p>
            <a:pPr marL="0" indent="0">
              <a:buNone/>
            </a:pPr>
            <a:r>
              <a:rPr lang="en-GB" sz="2000" dirty="0"/>
              <a:t>What will the network do?</a:t>
            </a:r>
          </a:p>
          <a:p>
            <a:pPr algn="just"/>
            <a:r>
              <a:rPr lang="en-GB" sz="2000" dirty="0"/>
              <a:t>To develop VCFSE Sector collaborations and link them with our public sector and commercial sector partners.</a:t>
            </a:r>
          </a:p>
          <a:p>
            <a:pPr algn="just"/>
            <a:r>
              <a:rPr lang="en-GB" sz="2000" dirty="0"/>
              <a:t>Hold Annual Conference, quarterly network meetings and many thematic networks</a:t>
            </a:r>
          </a:p>
          <a:p>
            <a:pPr algn="just"/>
            <a:r>
              <a:rPr lang="en-GB" sz="2000" dirty="0"/>
              <a:t>Attract  grants, charitable trust and Lottery funding to Blackburn with Darwen and lead collaborative action.</a:t>
            </a:r>
          </a:p>
          <a:p>
            <a:pPr marL="0" indent="0" algn="just">
              <a:buNone/>
            </a:pPr>
            <a:r>
              <a:rPr lang="en-GB" sz="2000" dirty="0"/>
              <a:t>What impact do we want to achieve?</a:t>
            </a:r>
          </a:p>
          <a:p>
            <a:pPr algn="just"/>
            <a:r>
              <a:rPr lang="en-GB" sz="2000" dirty="0"/>
              <a:t>Social, economic and environmental well-being for the residents and communities of </a:t>
            </a:r>
            <a:r>
              <a:rPr lang="en-GB" sz="2000" dirty="0" err="1"/>
              <a:t>BwD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56A29C8A-42C8-7F2A-FD96-D4548FEAB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1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C1F70-7452-580A-2E9D-00920BB9F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31375"/>
          </a:xfrm>
        </p:spPr>
        <p:txBody>
          <a:bodyPr>
            <a:noAutofit/>
          </a:bodyPr>
          <a:lstStyle/>
          <a:p>
            <a:pPr algn="l"/>
            <a:r>
              <a:rPr lang="en-GB" b="1" dirty="0"/>
              <a:t>What are our current</a:t>
            </a:r>
            <a:br>
              <a:rPr lang="en-GB" b="1" dirty="0"/>
            </a:br>
            <a:r>
              <a:rPr lang="en-GB" b="1" dirty="0"/>
              <a:t>priorities?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AF39A6-6962-CE8D-4DA9-A1877B293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3832"/>
            <a:ext cx="8229600" cy="459233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arenR"/>
            </a:pPr>
            <a:r>
              <a:rPr lang="en-GB" dirty="0"/>
              <a:t>Community Research</a:t>
            </a:r>
          </a:p>
          <a:p>
            <a:pPr lvl="1" algn="just"/>
            <a:r>
              <a:rPr lang="en-GB" sz="2000" dirty="0"/>
              <a:t>Community insight engagement</a:t>
            </a:r>
          </a:p>
          <a:p>
            <a:pPr lvl="1" algn="just"/>
            <a:r>
              <a:rPr lang="en-GB" sz="2000" dirty="0"/>
              <a:t>State of the sector research </a:t>
            </a:r>
          </a:p>
          <a:p>
            <a:pPr lvl="1" algn="just"/>
            <a:r>
              <a:rPr lang="en-GB" sz="2000" dirty="0"/>
              <a:t>Listening and Engagement with our grassroots and seldom heard voices</a:t>
            </a:r>
          </a:p>
          <a:p>
            <a:pPr marL="0" indent="0">
              <a:buNone/>
            </a:pPr>
            <a:r>
              <a:rPr lang="en-GB" dirty="0"/>
              <a:t>2) Partnership Working</a:t>
            </a:r>
          </a:p>
          <a:p>
            <a:pPr lvl="1" algn="just"/>
            <a:r>
              <a:rPr lang="en-GB" sz="2000" dirty="0"/>
              <a:t>Getting Community Network representatives on all </a:t>
            </a:r>
            <a:r>
              <a:rPr lang="en-GB" sz="2000" dirty="0" err="1"/>
              <a:t>BwD</a:t>
            </a:r>
            <a:r>
              <a:rPr lang="en-GB" sz="2000" dirty="0"/>
              <a:t> Partnerships</a:t>
            </a:r>
          </a:p>
          <a:p>
            <a:pPr lvl="1" algn="just"/>
            <a:r>
              <a:rPr lang="en-GB" sz="2000" dirty="0"/>
              <a:t>Developing a Civil Society Covenant for </a:t>
            </a:r>
            <a:r>
              <a:rPr lang="en-GB" sz="2000" dirty="0" err="1"/>
              <a:t>BwD</a:t>
            </a:r>
            <a:endParaRPr lang="en-GB" sz="2000" dirty="0"/>
          </a:p>
          <a:p>
            <a:pPr lvl="1" algn="just"/>
            <a:r>
              <a:rPr lang="en-GB" sz="2000" dirty="0"/>
              <a:t>Lobbying for a Civil Society Board for Lancashire (alongside the Business Board)</a:t>
            </a:r>
          </a:p>
          <a:p>
            <a:pPr marL="0" indent="0">
              <a:buNone/>
            </a:pPr>
            <a:r>
              <a:rPr lang="en-GB" dirty="0"/>
              <a:t>3) Community Network Development &amp; Action</a:t>
            </a:r>
          </a:p>
          <a:p>
            <a:pPr lvl="1" algn="just"/>
            <a:r>
              <a:rPr lang="en-GB" sz="2000" dirty="0"/>
              <a:t>Developing people &amp; leadership skills across the VCFSE Sector</a:t>
            </a:r>
          </a:p>
          <a:p>
            <a:pPr lvl="1" algn="just"/>
            <a:r>
              <a:rPr lang="en-GB" sz="2000" dirty="0"/>
              <a:t>Taking forward actions through the 6P framework (more about this later)</a:t>
            </a:r>
          </a:p>
        </p:txBody>
      </p:sp>
      <p:pic>
        <p:nvPicPr>
          <p:cNvPr id="4" name="Picture 3" descr="A blue and grey logo&#10;&#10;Description automatically generated">
            <a:extLst>
              <a:ext uri="{FF2B5EF4-FFF2-40B4-BE49-F238E27FC236}">
                <a16:creationId xmlns:a16="http://schemas.microsoft.com/office/drawing/2014/main" id="{5944C992-25E3-4AB3-6CC6-9288A008C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94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6F7A13-2026-4D7B-B969-E0CA74CDD3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2214009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The Start of the Journey: </a:t>
            </a:r>
            <a:br>
              <a:rPr lang="en-GB" b="1" dirty="0"/>
            </a:br>
            <a:r>
              <a:rPr lang="en-GB" b="1" dirty="0"/>
              <a:t>Together Everyone Achieves </a:t>
            </a:r>
            <a:br>
              <a:rPr lang="en-GB" b="1" dirty="0"/>
            </a:br>
            <a:r>
              <a:rPr lang="en-GB" b="1" dirty="0"/>
              <a:t>More Conference, (10</a:t>
            </a:r>
            <a:r>
              <a:rPr lang="en-GB" b="1" baseline="30000" dirty="0"/>
              <a:t>th</a:t>
            </a:r>
            <a:r>
              <a:rPr lang="en-GB" b="1" dirty="0"/>
              <a:t> May 23)</a:t>
            </a:r>
          </a:p>
        </p:txBody>
      </p:sp>
      <p:pic>
        <p:nvPicPr>
          <p:cNvPr id="5" name="Picture 4" descr="M:\VCFSE Conference 2023\VCSFE Conference - Photos\CLP_0925.jpg">
            <a:extLst>
              <a:ext uri="{FF2B5EF4-FFF2-40B4-BE49-F238E27FC236}">
                <a16:creationId xmlns:a16="http://schemas.microsoft.com/office/drawing/2014/main" id="{7D0CD925-0553-4938-87B8-3C2668A4FB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9618"/>
            <a:ext cx="5586273" cy="40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 descr="A blue and grey logo&#10;&#10;Description automatically generated">
            <a:extLst>
              <a:ext uri="{FF2B5EF4-FFF2-40B4-BE49-F238E27FC236}">
                <a16:creationId xmlns:a16="http://schemas.microsoft.com/office/drawing/2014/main" id="{C726E19E-EF4D-E71B-114C-7369617E6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3228" y="297242"/>
            <a:ext cx="192406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48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pringnorth.org.uk/wp-content/uploads/2022/08/Angela-web.jpg">
            <a:extLst>
              <a:ext uri="{FF2B5EF4-FFF2-40B4-BE49-F238E27FC236}">
                <a16:creationId xmlns:a16="http://schemas.microsoft.com/office/drawing/2014/main" id="{8C1C2A0E-AC65-4014-8188-D307CC1DA9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9"/>
          <a:stretch/>
        </p:blipFill>
        <p:spPr bwMode="auto">
          <a:xfrm>
            <a:off x="16648" y="3004057"/>
            <a:ext cx="1783352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C35647-B1BB-4DA2-92D2-52B5AE570F4A}"/>
              </a:ext>
            </a:extLst>
          </p:cNvPr>
          <p:cNvSpPr txBox="1"/>
          <p:nvPr/>
        </p:nvSpPr>
        <p:spPr>
          <a:xfrm>
            <a:off x="204740" y="170412"/>
            <a:ext cx="8726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BWD 12 COMMUNITY NETWORK BOARD    </a:t>
            </a:r>
            <a:r>
              <a:rPr lang="en-GB" sz="2200" dirty="0"/>
              <a:t>and the Supporting </a:t>
            </a:r>
          </a:p>
          <a:p>
            <a:r>
              <a:rPr lang="en-GB" sz="2200" dirty="0"/>
              <a:t>                                                                                                                        Officers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4E5E4C-7D1C-4661-AA9F-D83FB13710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17" t="26799" r="8068" b="17228"/>
          <a:stretch/>
        </p:blipFill>
        <p:spPr>
          <a:xfrm>
            <a:off x="1800000" y="4807647"/>
            <a:ext cx="1519721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FF2C037-24A3-4B7A-AD44-7750C810807E}"/>
              </a:ext>
            </a:extLst>
          </p:cNvPr>
          <p:cNvSpPr txBox="1"/>
          <p:nvPr/>
        </p:nvSpPr>
        <p:spPr>
          <a:xfrm>
            <a:off x="6851210" y="5257234"/>
            <a:ext cx="2125301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2397B8-D307-48DC-8A36-DD29E6C94AFF}"/>
              </a:ext>
            </a:extLst>
          </p:cNvPr>
          <p:cNvSpPr txBox="1"/>
          <p:nvPr/>
        </p:nvSpPr>
        <p:spPr>
          <a:xfrm>
            <a:off x="10634424" y="1202021"/>
            <a:ext cx="1169966" cy="30008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GB" sz="1350" dirty="0"/>
          </a:p>
        </p:txBody>
      </p:sp>
      <p:pic>
        <p:nvPicPr>
          <p:cNvPr id="4" name="Picture 3" descr="C:\Users\donna\AppData\Local\Microsoft\Windows\INetCache\Content.Outlook\7OYU27N1\Jawad.jpg">
            <a:extLst>
              <a:ext uri="{FF2B5EF4-FFF2-40B4-BE49-F238E27FC236}">
                <a16:creationId xmlns:a16="http://schemas.microsoft.com/office/drawing/2014/main" id="{E07DF7AB-3828-BA9A-825C-A099C40284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t="15727" b="11210"/>
          <a:stretch/>
        </p:blipFill>
        <p:spPr bwMode="auto">
          <a:xfrm rot="5400000">
            <a:off x="-1074" y="4801541"/>
            <a:ext cx="1802147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9153B8-EB97-43C2-9108-E4947690A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499" y="1208996"/>
            <a:ext cx="1566222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C92E9B-F6AC-48DA-83D3-19253687500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1"/>
          <a:stretch/>
        </p:blipFill>
        <p:spPr>
          <a:xfrm>
            <a:off x="4871871" y="4807647"/>
            <a:ext cx="1351596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6" name="Picture 25" descr="A person smiling for a selfie&#10;&#10;Description automatically generated">
            <a:extLst>
              <a:ext uri="{FF2B5EF4-FFF2-40B4-BE49-F238E27FC236}">
                <a16:creationId xmlns:a16="http://schemas.microsoft.com/office/drawing/2014/main" id="{8021FFF5-661C-4914-96B0-BBF0D12AAE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5"/>
          <a:stretch/>
        </p:blipFill>
        <p:spPr>
          <a:xfrm>
            <a:off x="3256649" y="3007647"/>
            <a:ext cx="1537183" cy="180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9CC4AB-D995-4E32-BA00-255CDF524CC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2" t="1909" r="31031" b="14811"/>
          <a:stretch/>
        </p:blipFill>
        <p:spPr bwMode="auto">
          <a:xfrm>
            <a:off x="3372212" y="1202021"/>
            <a:ext cx="1421620" cy="1800000"/>
          </a:xfrm>
          <a:prstGeom prst="rect">
            <a:avLst/>
          </a:prstGeom>
          <a:noFill/>
          <a:ln w="19050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C:\Users\donna\AppData\Local\Microsoft\Windows\INetCache\Content.Outlook\7OYU27N1\Aggie Winner Official.jpg">
            <a:extLst>
              <a:ext uri="{FF2B5EF4-FFF2-40B4-BE49-F238E27FC236}">
                <a16:creationId xmlns:a16="http://schemas.microsoft.com/office/drawing/2014/main" id="{F45E7BA7-7BB1-4282-A511-35C4CF21F57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7" t="3116" r="12692" b="27730"/>
          <a:stretch/>
        </p:blipFill>
        <p:spPr bwMode="auto">
          <a:xfrm>
            <a:off x="4841131" y="3004057"/>
            <a:ext cx="1382336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C:\Users\donna\AppData\Local\Packages\Microsoft.Windows.Photos_8wekyb3d8bbwe\TempState\ShareServiceTempFolder\Mohammed Sidat (CEO).jpeg">
            <a:extLst>
              <a:ext uri="{FF2B5EF4-FFF2-40B4-BE49-F238E27FC236}">
                <a16:creationId xmlns:a16="http://schemas.microsoft.com/office/drawing/2014/main" id="{89828D00-631F-4889-A31C-490EA5DD962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9" t="18474" r="15261"/>
          <a:stretch/>
        </p:blipFill>
        <p:spPr bwMode="auto">
          <a:xfrm>
            <a:off x="3363338" y="4800465"/>
            <a:ext cx="1477793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https://www.deafvillage.org/wp-content/uploads/2024/02/SP-13-300x300.jpg">
            <a:extLst>
              <a:ext uri="{FF2B5EF4-FFF2-40B4-BE49-F238E27FC236}">
                <a16:creationId xmlns:a16="http://schemas.microsoft.com/office/drawing/2014/main" id="{7C34F213-197A-4B62-B86A-E0318EFDA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3" t="605" r="22711" b="29814"/>
          <a:stretch/>
        </p:blipFill>
        <p:spPr bwMode="auto">
          <a:xfrm>
            <a:off x="4841131" y="1200467"/>
            <a:ext cx="1382336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zanne Murray">
            <a:extLst>
              <a:ext uri="{FF2B5EF4-FFF2-40B4-BE49-F238E27FC236}">
                <a16:creationId xmlns:a16="http://schemas.microsoft.com/office/drawing/2014/main" id="{98C0FACE-33CA-4FD1-9BC5-72174CAA4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" y="1208996"/>
            <a:ext cx="1702395" cy="1800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achel Davies">
            <a:extLst>
              <a:ext uri="{FF2B5EF4-FFF2-40B4-BE49-F238E27FC236}">
                <a16:creationId xmlns:a16="http://schemas.microsoft.com/office/drawing/2014/main" id="{987780EE-CB9C-91D2-F393-D4E72A1DD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44" y="3007647"/>
            <a:ext cx="162229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erson in a suit smiling&#10;&#10;AI-generated content may be incorrect.">
            <a:extLst>
              <a:ext uri="{FF2B5EF4-FFF2-40B4-BE49-F238E27FC236}">
                <a16:creationId xmlns:a16="http://schemas.microsoft.com/office/drawing/2014/main" id="{3FFC3398-0796-4FDE-7656-6343E1981C9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2958" y="1208996"/>
            <a:ext cx="1440000" cy="1440000"/>
          </a:xfrm>
          <a:prstGeom prst="rect">
            <a:avLst/>
          </a:prstGeom>
        </p:spPr>
      </p:pic>
      <p:pic>
        <p:nvPicPr>
          <p:cNvPr id="14" name="Picture 2" descr="Donna Talbot">
            <a:extLst>
              <a:ext uri="{FF2B5EF4-FFF2-40B4-BE49-F238E27FC236}">
                <a16:creationId xmlns:a16="http://schemas.microsoft.com/office/drawing/2014/main" id="{C222D40A-7788-2072-0899-CA92EB1B8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133" y="224779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ichard Brown">
            <a:extLst>
              <a:ext uri="{FF2B5EF4-FFF2-40B4-BE49-F238E27FC236}">
                <a16:creationId xmlns:a16="http://schemas.microsoft.com/office/drawing/2014/main" id="{36F5C4BF-8355-6256-C52F-0973DDF3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958" y="338675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Philippa Cross">
            <a:extLst>
              <a:ext uri="{FF2B5EF4-FFF2-40B4-BE49-F238E27FC236}">
                <a16:creationId xmlns:a16="http://schemas.microsoft.com/office/drawing/2014/main" id="{C33EF81A-0E92-1479-B2F5-C62D464B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99" y="439980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67414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7011b17-329d-4be5-ae17-b0ce51c24d76" xsi:nil="true"/>
    <lcf76f155ced4ddcb4097134ff3c332f xmlns="62c0c449-fbca-488c-b086-7e47626cc035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809CD34114B48AA553EA8D467A9B2" ma:contentTypeVersion="12" ma:contentTypeDescription="Create a new document." ma:contentTypeScope="" ma:versionID="e89416120b8a45d62af5c521faf2d4b4">
  <xsd:schema xmlns:xsd="http://www.w3.org/2001/XMLSchema" xmlns:xs="http://www.w3.org/2001/XMLSchema" xmlns:p="http://schemas.microsoft.com/office/2006/metadata/properties" xmlns:ns2="62c0c449-fbca-488c-b086-7e47626cc035" xmlns:ns3="07011b17-329d-4be5-ae17-b0ce51c24d76" targetNamespace="http://schemas.microsoft.com/office/2006/metadata/properties" ma:root="true" ma:fieldsID="56fdaa9e243fa0cb99d37524fc58bbed" ns2:_="" ns3:_="">
    <xsd:import namespace="62c0c449-fbca-488c-b086-7e47626cc035"/>
    <xsd:import namespace="07011b17-329d-4be5-ae17-b0ce51c24d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c0c449-fbca-488c-b086-7e47626cc0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becc90e-5ec5-4b05-b04c-36e279c985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11b17-329d-4be5-ae17-b0ce51c24d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428bea-6e1f-4519-b060-848ca69e92fc}" ma:internalName="TaxCatchAll" ma:showField="CatchAllData" ma:web="07011b17-329d-4be5-ae17-b0ce51c24d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01107B-CD12-4C9F-89B8-F91C4BF5AC26}">
  <ds:schemaRefs>
    <ds:schemaRef ds:uri="http://schemas.microsoft.com/office/2006/metadata/properties"/>
    <ds:schemaRef ds:uri="http://schemas.microsoft.com/office/infopath/2007/PartnerControls"/>
    <ds:schemaRef ds:uri="07011b17-329d-4be5-ae17-b0ce51c24d76"/>
    <ds:schemaRef ds:uri="62c0c449-fbca-488c-b086-7e47626cc035"/>
  </ds:schemaRefs>
</ds:datastoreItem>
</file>

<file path=customXml/itemProps2.xml><?xml version="1.0" encoding="utf-8"?>
<ds:datastoreItem xmlns:ds="http://schemas.openxmlformats.org/officeDocument/2006/customXml" ds:itemID="{2D3CFE25-E09F-48C1-8767-621C3FEF49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AC2FA85-BFD6-4F48-84E5-8CCDB81B79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2c0c449-fbca-488c-b086-7e47626cc035"/>
    <ds:schemaRef ds:uri="07011b17-329d-4be5-ae17-b0ce51c24d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1489</Words>
  <Application>Microsoft Office PowerPoint</Application>
  <PresentationFormat>On-screen Show (4:3)</PresentationFormat>
  <Paragraphs>210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PowerPoint Presentation</vt:lpstr>
      <vt:lpstr>Contents</vt:lpstr>
      <vt:lpstr>An Overview:  3 interconnected sectors</vt:lpstr>
      <vt:lpstr>What is the VCFSE Sector?</vt:lpstr>
      <vt:lpstr>BwD VCFSE Sector Size</vt:lpstr>
      <vt:lpstr>What is the BwD  Community Network?</vt:lpstr>
      <vt:lpstr>What are our current priorities?</vt:lpstr>
      <vt:lpstr>The Start of the Journey:  Together Everyone Achieves  More Conference, (10th May 23)</vt:lpstr>
      <vt:lpstr>PowerPoint Presentation</vt:lpstr>
      <vt:lpstr>The 6P Conference  (04th June 2024) All presentations and notes are on: www.communitycvs.org.uk/action/bwd-community-network/ </vt:lpstr>
      <vt:lpstr>What is the 6P VCFSE Strategy ? </vt:lpstr>
      <vt:lpstr>People</vt:lpstr>
      <vt:lpstr>Prosperity</vt:lpstr>
      <vt:lpstr>Planet</vt:lpstr>
      <vt:lpstr>Peace</vt:lpstr>
      <vt:lpstr>Participation</vt:lpstr>
      <vt:lpstr>Place</vt:lpstr>
      <vt:lpstr>How will the 6Ps  be delivered?</vt:lpstr>
      <vt:lpstr>3 Questions for Today</vt:lpstr>
    </vt:vector>
  </TitlesOfParts>
  <Company>Limbo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Mack</dc:creator>
  <cp:lastModifiedBy>Garth Hodgkinson</cp:lastModifiedBy>
  <cp:revision>72</cp:revision>
  <cp:lastPrinted>2025-03-25T09:24:49Z</cp:lastPrinted>
  <dcterms:created xsi:type="dcterms:W3CDTF">2015-11-25T10:08:14Z</dcterms:created>
  <dcterms:modified xsi:type="dcterms:W3CDTF">2025-04-04T09:22:24Z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0x010100620809CD34114B48AA553EA8D467A9B2</vt:lpwstr>
  </property>
  <property fmtid="{D5CDD505-2E9C-101B-9397-08002B2CF9AE}" pid="3" name="MediaServiceImageTags">
    <vt:lpwstr/>
  </property>
</Properties>
</file>