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58" r:id="rId7"/>
    <p:sldId id="259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84EF0-0B5B-F675-EE7E-5D093C3E9BC2}" v="286" dt="2024-11-19T13:04:16.583"/>
    <p1510:client id="{14141C73-653A-19B4-9084-BE7F1A0B7C04}" v="83" dt="2024-11-19T13:13:17.956"/>
    <p1510:client id="{150001C8-1DC8-4BD1-8D04-FBBCA2D2F6AF}" v="39" dt="2024-11-20T10:23:43.904"/>
    <p1510:client id="{733227FC-E041-4097-AF64-7E5E77DD36C0}" v="91" dt="2024-11-20T09:35:51.688"/>
    <p1510:client id="{B0F91233-DDDE-9079-B965-ED8D5A589817}" v="349" dt="2024-11-19T12:08:28.708"/>
    <p1510:client id="{BDB43FEC-ABFE-443A-5FFA-DB4D31173F53}" v="20" dt="2024-11-19T15:22:27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ealthierlsc.co.uk/VCF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04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err="1"/>
              <a:t>BwD</a:t>
            </a:r>
            <a:r>
              <a:rPr lang="en-US"/>
              <a:t> Community Network </a:t>
            </a:r>
            <a:br>
              <a:rPr lang="en-US"/>
            </a:br>
            <a:r>
              <a:rPr lang="en-US"/>
              <a:t>Quarterly Meeting </a:t>
            </a:r>
            <a:br>
              <a:rPr lang="en-US"/>
            </a:br>
            <a:r>
              <a:rPr lang="en-US"/>
              <a:t>Tuesday 8th October 2024</a:t>
            </a:r>
          </a:p>
        </p:txBody>
      </p:sp>
      <p:pic>
        <p:nvPicPr>
          <p:cNvPr id="4" name="Picture 3" descr="A logo for a community network&#10;&#10;Description automatically generated">
            <a:extLst>
              <a:ext uri="{FF2B5EF4-FFF2-40B4-BE49-F238E27FC236}">
                <a16:creationId xmlns:a16="http://schemas.microsoft.com/office/drawing/2014/main" id="{E04E2F6D-ED5B-FBC2-1389-682CEBB7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72" y="798029"/>
            <a:ext cx="5768008" cy="22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D9F157-715E-FE0B-4D6B-9DB219DACD60}"/>
              </a:ext>
            </a:extLst>
          </p:cNvPr>
          <p:cNvSpPr txBox="1"/>
          <p:nvPr/>
        </p:nvSpPr>
        <p:spPr>
          <a:xfrm>
            <a:off x="4524375" y="1999885"/>
            <a:ext cx="68294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Workshop </a:t>
            </a:r>
          </a:p>
          <a:p>
            <a:r>
              <a:rPr lang="en-GB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Co-Production – How to successfully work together on an equal basis to create a service or come to a decision which works for everyone – Rolonde Bradshaw (Roots Community) 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group of people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70F8890F-9838-80DD-2B21-345601F4E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8741" r="3833"/>
          <a:stretch/>
        </p:blipFill>
        <p:spPr>
          <a:xfrm rot="5400000">
            <a:off x="1388463" y="2392440"/>
            <a:ext cx="2043772" cy="2446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037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77ACC4C-86CF-6F87-5A45-3439FC7A771A}"/>
              </a:ext>
            </a:extLst>
          </p:cNvPr>
          <p:cNvSpPr txBox="1"/>
          <p:nvPr/>
        </p:nvSpPr>
        <p:spPr>
          <a:xfrm>
            <a:off x="1212781" y="2867025"/>
            <a:ext cx="366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Group 1 </a:t>
            </a:r>
          </a:p>
        </p:txBody>
      </p:sp>
      <p:pic>
        <p:nvPicPr>
          <p:cNvPr id="15" name="Picture 14" descr="A piece of paper with black writing&#10;&#10;Description automatically generated">
            <a:extLst>
              <a:ext uri="{FF2B5EF4-FFF2-40B4-BE49-F238E27FC236}">
                <a16:creationId xmlns:a16="http://schemas.microsoft.com/office/drawing/2014/main" id="{CECABB4C-ACAA-BE6E-EC59-ECDF30525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r="37084" b="2778"/>
          <a:stretch/>
        </p:blipFill>
        <p:spPr>
          <a:xfrm rot="5400000">
            <a:off x="5540146" y="707425"/>
            <a:ext cx="5236033" cy="52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1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3195323-B82E-BE6D-4DC7-C3075D13C04B}"/>
              </a:ext>
            </a:extLst>
          </p:cNvPr>
          <p:cNvSpPr txBox="1"/>
          <p:nvPr/>
        </p:nvSpPr>
        <p:spPr>
          <a:xfrm>
            <a:off x="1212781" y="2867025"/>
            <a:ext cx="366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Group 2 </a:t>
            </a:r>
          </a:p>
        </p:txBody>
      </p:sp>
      <p:pic>
        <p:nvPicPr>
          <p:cNvPr id="6" name="Picture 5" descr="A white board with writing on it&#10;&#10;Description automatically generated">
            <a:extLst>
              <a:ext uri="{FF2B5EF4-FFF2-40B4-BE49-F238E27FC236}">
                <a16:creationId xmlns:a16="http://schemas.microsoft.com/office/drawing/2014/main" id="{087C3BE0-35A7-CCCB-ACF9-E76ACD6A39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r="27361"/>
          <a:stretch/>
        </p:blipFill>
        <p:spPr>
          <a:xfrm rot="5400000">
            <a:off x="5840838" y="1109661"/>
            <a:ext cx="4996601" cy="46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7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F24A63-B532-12D9-510E-B74F69912F1D}"/>
              </a:ext>
            </a:extLst>
          </p:cNvPr>
          <p:cNvSpPr txBox="1"/>
          <p:nvPr/>
        </p:nvSpPr>
        <p:spPr>
          <a:xfrm>
            <a:off x="1212781" y="2867025"/>
            <a:ext cx="366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Group 3 </a:t>
            </a:r>
          </a:p>
        </p:txBody>
      </p:sp>
      <p:pic>
        <p:nvPicPr>
          <p:cNvPr id="13" name="Picture 12" descr="A piece of paper with black text&#10;&#10;Description automatically generated">
            <a:extLst>
              <a:ext uri="{FF2B5EF4-FFF2-40B4-BE49-F238E27FC236}">
                <a16:creationId xmlns:a16="http://schemas.microsoft.com/office/drawing/2014/main" id="{27D30063-9313-799E-8C41-C1986A7EEB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r="42778"/>
          <a:stretch/>
        </p:blipFill>
        <p:spPr>
          <a:xfrm rot="5400000">
            <a:off x="5733841" y="632469"/>
            <a:ext cx="5023403" cy="559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52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6" name="Picture 5" descr="A piece of paper with writing on it&#10;&#10;Description automatically generated">
            <a:extLst>
              <a:ext uri="{FF2B5EF4-FFF2-40B4-BE49-F238E27FC236}">
                <a16:creationId xmlns:a16="http://schemas.microsoft.com/office/drawing/2014/main" id="{EF89935B-72BA-07E1-DD57-206F9C7CCA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5000"/>
          <a:stretch/>
        </p:blipFill>
        <p:spPr>
          <a:xfrm rot="5400000">
            <a:off x="5541387" y="1164121"/>
            <a:ext cx="5200833" cy="4529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34C33-4939-9AE6-72C5-E20FCF77ED2D}"/>
              </a:ext>
            </a:extLst>
          </p:cNvPr>
          <p:cNvSpPr txBox="1"/>
          <p:nvPr/>
        </p:nvSpPr>
        <p:spPr>
          <a:xfrm>
            <a:off x="1212781" y="2867025"/>
            <a:ext cx="3665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Group 4 </a:t>
            </a:r>
          </a:p>
        </p:txBody>
      </p:sp>
    </p:spTree>
    <p:extLst>
      <p:ext uri="{BB962C8B-B14F-4D97-AF65-F5344CB8AC3E}">
        <p14:creationId xmlns:p14="http://schemas.microsoft.com/office/powerpoint/2010/main" val="39659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410D4D9-B541-C1DE-8B60-67E551CBA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3423" y="2598714"/>
            <a:ext cx="3028187" cy="227114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 descr="A person sitting in a room&#10;&#10;Description automatically generated">
            <a:extLst>
              <a:ext uri="{FF2B5EF4-FFF2-40B4-BE49-F238E27FC236}">
                <a16:creationId xmlns:a16="http://schemas.microsoft.com/office/drawing/2014/main" id="{14314DA3-A901-E168-2967-CEFAFD49FA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6" r="10091"/>
          <a:stretch/>
        </p:blipFill>
        <p:spPr>
          <a:xfrm rot="5400000">
            <a:off x="5937690" y="2632617"/>
            <a:ext cx="3028187" cy="220333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BC5E7-54BD-EE16-8B25-FA20AC3A9CC3}"/>
              </a:ext>
            </a:extLst>
          </p:cNvPr>
          <p:cNvSpPr txBox="1"/>
          <p:nvPr/>
        </p:nvSpPr>
        <p:spPr>
          <a:xfrm>
            <a:off x="573460" y="2390775"/>
            <a:ext cx="5314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:</a:t>
            </a:r>
          </a:p>
          <a:p>
            <a:endParaRPr lang="en-GB" sz="2800" dirty="0"/>
          </a:p>
          <a:p>
            <a:r>
              <a:rPr lang="en-GB" sz="2800" dirty="0"/>
              <a:t>“Great atmosphere, learnt lots of really good tips ”</a:t>
            </a:r>
          </a:p>
          <a:p>
            <a:endParaRPr lang="en-GB" sz="2800" dirty="0"/>
          </a:p>
          <a:p>
            <a:r>
              <a:rPr lang="en-GB" sz="2800" dirty="0"/>
              <a:t>“Always great to Network” </a:t>
            </a:r>
          </a:p>
        </p:txBody>
      </p:sp>
    </p:spTree>
    <p:extLst>
      <p:ext uri="{BB962C8B-B14F-4D97-AF65-F5344CB8AC3E}">
        <p14:creationId xmlns:p14="http://schemas.microsoft.com/office/powerpoint/2010/main" val="303691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9" name="Picture 8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2898AC0C-7D75-4D09-B472-69505E1B0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1695" y="1434465"/>
            <a:ext cx="5532120" cy="414909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43E57-F6A6-A703-64AE-F3EC59E7F65C}"/>
              </a:ext>
            </a:extLst>
          </p:cNvPr>
          <p:cNvSpPr txBox="1"/>
          <p:nvPr/>
        </p:nvSpPr>
        <p:spPr>
          <a:xfrm>
            <a:off x="619124" y="2220192"/>
            <a:ext cx="5229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</a:t>
            </a:r>
          </a:p>
          <a:p>
            <a:endParaRPr lang="en-GB" sz="1200" dirty="0"/>
          </a:p>
          <a:p>
            <a:r>
              <a:rPr lang="en-GB" sz="2800" dirty="0"/>
              <a:t>“Really enjoyed the interactive nature of the meeting”</a:t>
            </a:r>
          </a:p>
          <a:p>
            <a:endParaRPr lang="en-GB" sz="1400" dirty="0"/>
          </a:p>
          <a:p>
            <a:r>
              <a:rPr lang="en-GB" sz="2800" dirty="0"/>
              <a:t>“The meeting did meet my expectations – a very informative event”</a:t>
            </a:r>
          </a:p>
        </p:txBody>
      </p:sp>
    </p:spTree>
    <p:extLst>
      <p:ext uri="{BB962C8B-B14F-4D97-AF65-F5344CB8AC3E}">
        <p14:creationId xmlns:p14="http://schemas.microsoft.com/office/powerpoint/2010/main" val="376792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C2D9EF7-1071-95D3-F4D1-90084839C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159" y="1390791"/>
            <a:ext cx="5457047" cy="409278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1B4B73-621B-3757-9FB1-6A0883A7A6EC}"/>
              </a:ext>
            </a:extLst>
          </p:cNvPr>
          <p:cNvSpPr txBox="1"/>
          <p:nvPr/>
        </p:nvSpPr>
        <p:spPr>
          <a:xfrm>
            <a:off x="573460" y="2390775"/>
            <a:ext cx="5314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:</a:t>
            </a:r>
          </a:p>
          <a:p>
            <a:endParaRPr lang="en-GB" sz="2800" dirty="0"/>
          </a:p>
          <a:p>
            <a:r>
              <a:rPr lang="en-GB" sz="2800" dirty="0"/>
              <a:t>“Great atmosphere, learnt lots of really good tips ”</a:t>
            </a:r>
          </a:p>
          <a:p>
            <a:endParaRPr lang="en-GB" sz="2800" dirty="0"/>
          </a:p>
          <a:p>
            <a:r>
              <a:rPr lang="en-GB" sz="2800" dirty="0"/>
              <a:t>“Always great to Network” </a:t>
            </a:r>
          </a:p>
        </p:txBody>
      </p:sp>
    </p:spTree>
    <p:extLst>
      <p:ext uri="{BB962C8B-B14F-4D97-AF65-F5344CB8AC3E}">
        <p14:creationId xmlns:p14="http://schemas.microsoft.com/office/powerpoint/2010/main" val="37473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CA25B4-6F05-C53A-1E75-45F7E1691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1253" y="1384459"/>
            <a:ext cx="5452110" cy="40890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0F95FC-CAA3-A68F-C287-B80D01E49349}"/>
              </a:ext>
            </a:extLst>
          </p:cNvPr>
          <p:cNvSpPr txBox="1"/>
          <p:nvPr/>
        </p:nvSpPr>
        <p:spPr>
          <a:xfrm>
            <a:off x="600075" y="2562225"/>
            <a:ext cx="5314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</a:t>
            </a:r>
          </a:p>
          <a:p>
            <a:r>
              <a:rPr lang="en-GB" sz="2800" dirty="0"/>
              <a:t>“Good chance to meet members of the community at work on the ground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51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D2A1A0-E868-3EDF-F56E-BD8C2D376804}"/>
              </a:ext>
            </a:extLst>
          </p:cNvPr>
          <p:cNvSpPr txBox="1"/>
          <p:nvPr/>
        </p:nvSpPr>
        <p:spPr>
          <a:xfrm>
            <a:off x="561975" y="2220192"/>
            <a:ext cx="6096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Feedback:</a:t>
            </a:r>
          </a:p>
          <a:p>
            <a:pPr marL="457200"/>
            <a:endParaRPr lang="en-GB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/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“Great Networking opportunity – also learned about what is happening in the Blackburn with Darwen area and how we can potentially support initiatives/work collaboratively.”</a:t>
            </a:r>
          </a:p>
        </p:txBody>
      </p:sp>
      <p:pic>
        <p:nvPicPr>
          <p:cNvPr id="8" name="Picture 7" descr="A group of people in a room&#10;&#10;Description automatically generated">
            <a:extLst>
              <a:ext uri="{FF2B5EF4-FFF2-40B4-BE49-F238E27FC236}">
                <a16:creationId xmlns:a16="http://schemas.microsoft.com/office/drawing/2014/main" id="{7DD61BA9-31BF-AC1B-3F99-3323975DCD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8472"/>
          <a:stretch/>
        </p:blipFill>
        <p:spPr>
          <a:xfrm rot="5400000">
            <a:off x="7055220" y="1591338"/>
            <a:ext cx="3938654" cy="40901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263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73BC25-4A51-D230-04F5-FD3ACD63510B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7CB43C7E-C365-DCA9-F1A1-7545E8A5D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8AE0CA7C-6962-0B31-9645-373B970A2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F5F4B10-0129-7F29-E170-318B5F956DE5}"/>
              </a:ext>
            </a:extLst>
          </p:cNvPr>
          <p:cNvSpPr txBox="1"/>
          <p:nvPr/>
        </p:nvSpPr>
        <p:spPr>
          <a:xfrm>
            <a:off x="611760" y="2472716"/>
            <a:ext cx="396334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Great attendance at our Quarterly Blackburn with Darwen Community Network Meeting: Co-Production  with a wonderful thirty-one  attendees.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" name="Picture 1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51BA41AB-8A79-1EFF-4E7F-E4DBC8013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08" y="747713"/>
            <a:ext cx="5438775" cy="5362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9616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3CF790-7D59-FA05-D066-A220B842F764}"/>
              </a:ext>
            </a:extLst>
          </p:cNvPr>
          <p:cNvSpPr txBox="1"/>
          <p:nvPr/>
        </p:nvSpPr>
        <p:spPr>
          <a:xfrm>
            <a:off x="600075" y="2562225"/>
            <a:ext cx="5314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</a:t>
            </a:r>
          </a:p>
          <a:p>
            <a:r>
              <a:rPr lang="en-GB" sz="2800" dirty="0"/>
              <a:t>“I Look forward to the next meeting, really enjoyed today, made some really good contacts</a:t>
            </a:r>
            <a:r>
              <a:rPr lang="en-GB" dirty="0"/>
              <a:t>”</a:t>
            </a:r>
          </a:p>
        </p:txBody>
      </p:sp>
      <p:pic>
        <p:nvPicPr>
          <p:cNvPr id="7" name="Picture 6" descr="A person in a black shirt and white pants talking to another person&#10;&#10;Description automatically generated">
            <a:extLst>
              <a:ext uri="{FF2B5EF4-FFF2-40B4-BE49-F238E27FC236}">
                <a16:creationId xmlns:a16="http://schemas.microsoft.com/office/drawing/2014/main" id="{44C9FCCA-CF37-A037-988A-5AC4A8756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r="20694"/>
          <a:stretch/>
        </p:blipFill>
        <p:spPr>
          <a:xfrm rot="5400000">
            <a:off x="6390956" y="818831"/>
            <a:ext cx="3971924" cy="45059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4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munity network&#10;&#10;Description automatically generated">
            <a:extLst>
              <a:ext uri="{FF2B5EF4-FFF2-40B4-BE49-F238E27FC236}">
                <a16:creationId xmlns:a16="http://schemas.microsoft.com/office/drawing/2014/main" id="{AB4F4008-186F-0D97-1D6C-C75D34BCF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72" y="471458"/>
            <a:ext cx="4529758" cy="17487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19809-7253-EBCB-35E5-D29954A2A67C}"/>
              </a:ext>
            </a:extLst>
          </p:cNvPr>
          <p:cNvSpPr txBox="1"/>
          <p:nvPr/>
        </p:nvSpPr>
        <p:spPr>
          <a:xfrm>
            <a:off x="5529483" y="639669"/>
            <a:ext cx="5716594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AGENDA </a:t>
            </a:r>
          </a:p>
          <a:p>
            <a:endParaRPr lang="en-US" dirty="0"/>
          </a:p>
          <a:p>
            <a:r>
              <a:rPr lang="en-US" sz="2800" dirty="0">
                <a:latin typeface="Calibri"/>
                <a:cs typeface="Calibri"/>
              </a:rPr>
              <a:t>1.Welcome </a:t>
            </a:r>
          </a:p>
          <a:p>
            <a:r>
              <a:rPr lang="en-US" sz="2800" dirty="0">
                <a:latin typeface="Calibri"/>
                <a:cs typeface="Calibri"/>
              </a:rPr>
              <a:t>2. Introductions</a:t>
            </a:r>
          </a:p>
          <a:p>
            <a:r>
              <a:rPr lang="en-US" sz="2800" dirty="0">
                <a:latin typeface="Calibri"/>
                <a:cs typeface="Calibri"/>
              </a:rPr>
              <a:t>3.Update from the 6P's conference </a:t>
            </a:r>
          </a:p>
          <a:p>
            <a:r>
              <a:rPr lang="en-US" sz="2800" dirty="0">
                <a:latin typeface="Calibri"/>
                <a:cs typeface="Calibri"/>
              </a:rPr>
              <a:t>4. Updates on Health</a:t>
            </a:r>
          </a:p>
          <a:p>
            <a:r>
              <a:rPr lang="en-US" sz="2800" dirty="0">
                <a:latin typeface="Calibri"/>
                <a:cs typeface="Calibri"/>
              </a:rPr>
              <a:t>5.Co-production – How to successfully work together on an equal basis to create a service or come to a decision which works for everyone – Roland Bradshaw </a:t>
            </a:r>
            <a:r>
              <a:rPr lang="en-US" sz="2800" dirty="0" err="1">
                <a:latin typeface="Calibri"/>
                <a:cs typeface="Calibri"/>
              </a:rPr>
              <a:t>BwD</a:t>
            </a:r>
            <a:r>
              <a:rPr lang="en-US" sz="2800" dirty="0">
                <a:latin typeface="Calibri"/>
                <a:cs typeface="Calibri"/>
              </a:rPr>
              <a:t> CN Board Member </a:t>
            </a:r>
          </a:p>
          <a:p>
            <a:r>
              <a:rPr lang="en-US" sz="2800" dirty="0">
                <a:latin typeface="Calibri"/>
                <a:cs typeface="Calibri"/>
              </a:rPr>
              <a:t>6. Any other Business </a:t>
            </a:r>
          </a:p>
          <a:p>
            <a:r>
              <a:rPr lang="en-US" sz="2800" dirty="0">
                <a:latin typeface="Calibri"/>
                <a:cs typeface="Calibri"/>
              </a:rPr>
              <a:t>7.Networking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58600-1E25-C1CE-CAE5-7EF7C0FC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5" y="5589814"/>
            <a:ext cx="27336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754361-2226-5519-FA51-8F66F82EB4DE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B71508EB-B280-A74E-7E07-08684F9A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375E7AB3-D096-0B4E-8F75-60F98E91A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563CC6-FCCE-CDD8-19C9-A57C8BE65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59699" y="1860175"/>
            <a:ext cx="4114800" cy="30861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7C80764F-9585-E852-4277-8F3FC30B75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/>
          <a:stretch/>
        </p:blipFill>
        <p:spPr>
          <a:xfrm rot="5400000">
            <a:off x="4307206" y="1568710"/>
            <a:ext cx="4114800" cy="366903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C2A689-5DAE-7214-A961-A3434E4DD07B}"/>
              </a:ext>
            </a:extLst>
          </p:cNvPr>
          <p:cNvSpPr txBox="1"/>
          <p:nvPr/>
        </p:nvSpPr>
        <p:spPr>
          <a:xfrm>
            <a:off x="731851" y="2279840"/>
            <a:ext cx="2436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Update from the 6p’s conference – Garth Hodgkinson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878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754361-2226-5519-FA51-8F66F82EB4DE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B71508EB-B280-A74E-7E07-08684F9A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375E7AB3-D096-0B4E-8F75-60F98E91A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663453-F304-A96A-0512-A8C1FA810023}"/>
              </a:ext>
            </a:extLst>
          </p:cNvPr>
          <p:cNvSpPr txBox="1"/>
          <p:nvPr/>
        </p:nvSpPr>
        <p:spPr>
          <a:xfrm>
            <a:off x="5086349" y="959093"/>
            <a:ext cx="658895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BwD Place Based Partnership</a:t>
            </a:r>
          </a:p>
          <a:p>
            <a:r>
              <a:rPr lang="en-US" dirty="0"/>
              <a:t>Winter Pressures</a:t>
            </a:r>
          </a:p>
          <a:p>
            <a:pPr>
              <a:buFont typeface=""/>
              <a:buChar char="•"/>
            </a:pPr>
            <a:r>
              <a:rPr lang="en-US" dirty="0"/>
              <a:t>Focus on winter, working with lots of different local people – helping them to keep well and stay away from A&amp;E </a:t>
            </a:r>
          </a:p>
          <a:p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Heavy Focus on Health &amp; Care Partners, better communications and looking at how we all can work better </a:t>
            </a:r>
          </a:p>
          <a:p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Engagement and co-production with residents</a:t>
            </a:r>
          </a:p>
          <a:p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Look at how the public sector respond better to local people </a:t>
            </a:r>
          </a:p>
          <a:p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Age UK working on falls prevention in Darwen (small grants available for local groups wanting to get involved)  </a:t>
            </a:r>
          </a:p>
          <a:p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Roots, Thomas and 180 project working in Blackburn Central Ward</a:t>
            </a:r>
            <a:endParaRPr lang="en-US" sz="900" dirty="0"/>
          </a:p>
          <a:p>
            <a:pPr>
              <a:buFont typeface=""/>
              <a:buChar char="•"/>
            </a:pPr>
            <a:r>
              <a:rPr lang="en-US" dirty="0"/>
              <a:t>NHS have changed their way of funding Winter projects and are heavily relying on VCSFE Sector to run projects and spread the NHS Winter messages </a:t>
            </a:r>
          </a:p>
        </p:txBody>
      </p:sp>
    </p:spTree>
    <p:extLst>
      <p:ext uri="{BB962C8B-B14F-4D97-AF65-F5344CB8AC3E}">
        <p14:creationId xmlns:p14="http://schemas.microsoft.com/office/powerpoint/2010/main" val="221988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754361-2226-5519-FA51-8F66F82EB4DE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B71508EB-B280-A74E-7E07-08684F9A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375E7AB3-D096-0B4E-8F75-60F98E91A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66CE9E-1DB6-91ED-D8E9-8EB8770CBB90}"/>
              </a:ext>
            </a:extLst>
          </p:cNvPr>
          <p:cNvSpPr txBox="1"/>
          <p:nvPr/>
        </p:nvSpPr>
        <p:spPr>
          <a:xfrm>
            <a:off x="4674269" y="1443841"/>
            <a:ext cx="694422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Population Health </a:t>
            </a:r>
          </a:p>
          <a:p>
            <a:endParaRPr lang="en-US" b="1" u="sng" dirty="0"/>
          </a:p>
          <a:p>
            <a:pPr>
              <a:buFont typeface=""/>
              <a:buChar char="•"/>
            </a:pPr>
            <a:r>
              <a:rPr lang="en-US" dirty="0"/>
              <a:t>Funding Currently on hold – funds for working with the most deprived wards in BwD – 11 out of the 18 wards fall under the core20 (the most deprived 20% of the national population as identified by the index of multiple deprivation</a:t>
            </a:r>
          </a:p>
          <a:p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Lots of discussions happening, looking at resources </a:t>
            </a:r>
            <a:r>
              <a:rPr lang="en-US" dirty="0" err="1"/>
              <a:t>etc</a:t>
            </a:r>
            <a:r>
              <a:rPr lang="en-US" dirty="0"/>
              <a:t> for Blackburn Central Ward and Darwen East </a:t>
            </a:r>
          </a:p>
          <a:p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BwD BC need to discuss with VCSFE sector how we can all work together more productively, efficiently and cost effective so when funds are available – We will be ready and in a good place when the cash comes.</a:t>
            </a:r>
          </a:p>
        </p:txBody>
      </p:sp>
    </p:spTree>
    <p:extLst>
      <p:ext uri="{BB962C8B-B14F-4D97-AF65-F5344CB8AC3E}">
        <p14:creationId xmlns:p14="http://schemas.microsoft.com/office/powerpoint/2010/main" val="222653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3A39AE-DF15-6C06-0979-909C52C5F1A0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EE133332-93D6-D7C2-0DC0-FAD5DDA0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24EA7789-DFD4-C585-9987-6A4B8133C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D22AAC-2705-0256-9CA0-1654FE562470}"/>
              </a:ext>
            </a:extLst>
          </p:cNvPr>
          <p:cNvSpPr txBox="1"/>
          <p:nvPr/>
        </p:nvSpPr>
        <p:spPr>
          <a:xfrm>
            <a:off x="4884821" y="1716505"/>
            <a:ext cx="604185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Volunteering for Health</a:t>
            </a:r>
          </a:p>
          <a:p>
            <a:r>
              <a:rPr lang="en-US" b="1" u="sng" dirty="0"/>
              <a:t> </a:t>
            </a:r>
          </a:p>
          <a:p>
            <a:pPr>
              <a:buFont typeface=""/>
              <a:buChar char="•"/>
            </a:pPr>
            <a:r>
              <a:rPr lang="en-US" dirty="0"/>
              <a:t>Community CVS, Cumbria CVS, LACVS, Spring North, Volunteer Centre </a:t>
            </a:r>
            <a:r>
              <a:rPr lang="en-US" dirty="0" err="1"/>
              <a:t>BwF</a:t>
            </a:r>
            <a:r>
              <a:rPr lang="en-US" dirty="0"/>
              <a:t> and Lancashire Teaching Hospitals Charity have been successful in winning this funding </a:t>
            </a:r>
          </a:p>
          <a:p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We were only one of the fifteen successful applicants across the country </a:t>
            </a:r>
          </a:p>
          <a:p>
            <a:endParaRPr lang="en-US" dirty="0"/>
          </a:p>
          <a:p>
            <a:pPr>
              <a:buFont typeface=""/>
              <a:buChar char="•"/>
            </a:pPr>
            <a:r>
              <a:rPr lang="en-US" dirty="0"/>
              <a:t>The funding is there to look at volunteering infrastructure – training packages,  Quality Standards etc. </a:t>
            </a:r>
          </a:p>
          <a:p>
            <a:pPr marL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B460A6-61FF-0D25-6E64-B894BDDFAF75}"/>
              </a:ext>
            </a:extLst>
          </p:cNvPr>
          <p:cNvGrpSpPr/>
          <p:nvPr/>
        </p:nvGrpSpPr>
        <p:grpSpPr>
          <a:xfrm>
            <a:off x="311771" y="461432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DD3D45EC-9007-10FA-B598-62E2D4DE8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04E450FC-41E0-825C-2752-76D64458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5CB103-CD01-88BE-BAE9-10530D6133AC}"/>
              </a:ext>
            </a:extLst>
          </p:cNvPr>
          <p:cNvSpPr txBox="1"/>
          <p:nvPr/>
        </p:nvSpPr>
        <p:spPr>
          <a:xfrm>
            <a:off x="4463715" y="194637"/>
            <a:ext cx="7555831" cy="6663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Work Well Vanguard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7 areas across Lancashire - ICB awarded £4.5 million in total</a:t>
            </a:r>
          </a:p>
          <a:p>
            <a:r>
              <a:rPr lang="en-US" dirty="0"/>
              <a:t>BwD leading Council  –</a:t>
            </a:r>
            <a:r>
              <a:rPr lang="en-US" b="1" u="sng" dirty="0"/>
              <a:t> </a:t>
            </a:r>
            <a:r>
              <a:rPr lang="en-US" dirty="0"/>
              <a:t>guaranteed a share as one of the populations with the worst health</a:t>
            </a:r>
          </a:p>
          <a:p>
            <a:r>
              <a:rPr lang="en-US" sz="7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Well is an early-intervention work and health support and assessment service which aims to provide holistic support to address health related barriers to employment. 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programme will provide lower-level intervention for people at risk of falling out of work or for those who have had to stop working because of a health condition.</a:t>
            </a:r>
          </a:p>
          <a:p>
            <a:r>
              <a:rPr lang="en-US" sz="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the programme there is a strong emphasis on providing a single, joined-up view and gateway into services that are available locally to meet the specific needs of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November the project starts – Deliver a holistic work and health service with a single joined up view and pathway into locally available support services.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up the work and health landscape at a local level, bringing together various work and health initiatives and assets together under one coherent strategy – not sure how that looks at the moment </a:t>
            </a:r>
          </a:p>
          <a:p>
            <a:endParaRPr lang="en-US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 will run for 18 months ends in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6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0B8AE4-9B44-7317-7D50-876E75B87DA7}"/>
              </a:ext>
            </a:extLst>
          </p:cNvPr>
          <p:cNvGrpSpPr/>
          <p:nvPr/>
        </p:nvGrpSpPr>
        <p:grpSpPr>
          <a:xfrm>
            <a:off x="311771" y="471458"/>
            <a:ext cx="4572759" cy="5924649"/>
            <a:chOff x="311771" y="471458"/>
            <a:chExt cx="4572759" cy="5924649"/>
          </a:xfrm>
        </p:grpSpPr>
        <p:pic>
          <p:nvPicPr>
            <p:cNvPr id="3" name="Picture 2" descr="A logo for a community network&#10;&#10;Description automatically generated">
              <a:extLst>
                <a:ext uri="{FF2B5EF4-FFF2-40B4-BE49-F238E27FC236}">
                  <a16:creationId xmlns:a16="http://schemas.microsoft.com/office/drawing/2014/main" id="{3D78459A-CA20-EE0E-7B5A-F7AD4939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772" y="471458"/>
              <a:ext cx="4529758" cy="1748734"/>
            </a:xfrm>
            <a:prstGeom prst="rect">
              <a:avLst/>
            </a:prstGeom>
          </p:spPr>
        </p:pic>
        <p:pic>
          <p:nvPicPr>
            <p:cNvPr id="4" name="Picture 3" descr="A close-up of a black background&#10;&#10;Description automatically generated">
              <a:extLst>
                <a:ext uri="{FF2B5EF4-FFF2-40B4-BE49-F238E27FC236}">
                  <a16:creationId xmlns:a16="http://schemas.microsoft.com/office/drawing/2014/main" id="{5218AD1D-4A95-D08B-BA63-9146B396A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771" y="5519807"/>
              <a:ext cx="2733675" cy="8763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13E455-C88D-506B-9EB0-E3CC3C1E983E}"/>
              </a:ext>
            </a:extLst>
          </p:cNvPr>
          <p:cNvSpPr txBox="1"/>
          <p:nvPr/>
        </p:nvSpPr>
        <p:spPr>
          <a:xfrm>
            <a:off x="4884530" y="107314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Lancashire VSCFE Alliance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Exploring Mapping /Survey Sector across Lancashire and South Cumbria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LSC Integrated Care Board - Vision of all data NHS, Local Authority, VSCFE to be shared more effectively in a safe and secure way.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4838A-FDF7-F2BF-BAAA-B6752E3F632A}"/>
              </a:ext>
            </a:extLst>
          </p:cNvPr>
          <p:cNvSpPr txBox="1"/>
          <p:nvPr/>
        </p:nvSpPr>
        <p:spPr>
          <a:xfrm>
            <a:off x="4884530" y="4721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LSC VCFSE Alliance ::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82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809CD34114B48AA553EA8D467A9B2" ma:contentTypeVersion="11" ma:contentTypeDescription="Create a new document." ma:contentTypeScope="" ma:versionID="a810d97a8e5829ebe816aea014389cb9">
  <xsd:schema xmlns:xsd="http://www.w3.org/2001/XMLSchema" xmlns:xs="http://www.w3.org/2001/XMLSchema" xmlns:p="http://schemas.microsoft.com/office/2006/metadata/properties" xmlns:ns2="62c0c449-fbca-488c-b086-7e47626cc035" xmlns:ns3="07011b17-329d-4be5-ae17-b0ce51c24d76" targetNamespace="http://schemas.microsoft.com/office/2006/metadata/properties" ma:root="true" ma:fieldsID="dfecec9d218709911b960221c2541ae5" ns2:_="" ns3:_="">
    <xsd:import namespace="62c0c449-fbca-488c-b086-7e47626cc035"/>
    <xsd:import namespace="07011b17-329d-4be5-ae17-b0ce51c24d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c449-fbca-488c-b086-7e47626cc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becc90e-5ec5-4b05-b04c-36e279c98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11b17-329d-4be5-ae17-b0ce51c24d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428bea-6e1f-4519-b060-848ca69e92fc}" ma:internalName="TaxCatchAll" ma:showField="CatchAllData" ma:web="07011b17-329d-4be5-ae17-b0ce51c24d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11b17-329d-4be5-ae17-b0ce51c24d76" xsi:nil="true"/>
    <lcf76f155ced4ddcb4097134ff3c332f xmlns="62c0c449-fbca-488c-b086-7e47626cc0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22E283-4C43-423A-8B63-9B16C92B98D3}">
  <ds:schemaRefs>
    <ds:schemaRef ds:uri="07011b17-329d-4be5-ae17-b0ce51c24d76"/>
    <ds:schemaRef ds:uri="62c0c449-fbca-488c-b086-7e47626cc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89A64C-76B4-4AE3-BDF4-172778BDE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D280A7-9B70-4095-9B67-8C140DCBF37D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7011b17-329d-4be5-ae17-b0ce51c24d76"/>
    <ds:schemaRef ds:uri="62c0c449-fbca-488c-b086-7e47626cc0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787</Words>
  <Application>Microsoft Office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Times New Roman</vt:lpstr>
      <vt:lpstr>office theme</vt:lpstr>
      <vt:lpstr>BwD Community Network  Quarterly Meeting  Tuesday 8th October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Donna Talbot</dc:creator>
  <cp:lastModifiedBy>Garth Hodgkinson</cp:lastModifiedBy>
  <cp:revision>133</cp:revision>
  <dcterms:created xsi:type="dcterms:W3CDTF">2024-11-19T11:05:50Z</dcterms:created>
  <dcterms:modified xsi:type="dcterms:W3CDTF">2024-11-22T15:23:48Z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0x010100620809CD34114B48AA553EA8D467A9B2</vt:lpwstr>
  </property>
  <property fmtid="{D5CDD505-2E9C-101B-9397-08002B2CF9AE}" pid="3" name="MediaServiceImageTags">
    <vt:lpwstr/>
  </property>
</Properties>
</file>