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1" r:id="rId6"/>
    <p:sldId id="304" r:id="rId7"/>
    <p:sldId id="287" r:id="rId8"/>
    <p:sldId id="259" r:id="rId9"/>
    <p:sldId id="305" r:id="rId10"/>
    <p:sldId id="306" r:id="rId11"/>
    <p:sldId id="307" r:id="rId12"/>
    <p:sldId id="308" r:id="rId13"/>
    <p:sldId id="310" r:id="rId14"/>
    <p:sldId id="309" r:id="rId15"/>
    <p:sldId id="311" r:id="rId16"/>
    <p:sldId id="289" r:id="rId17"/>
    <p:sldId id="303" r:id="rId18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8C286-E9B4-4B3B-A1B0-D313D066BF4A}" v="2" dt="2024-09-26T12:20:02.06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63C334-78CA-4E1A-9D54-3E3430963041}" type="datetime1">
              <a:rPr lang="en-GB" smtClean="0"/>
              <a:t>22/10/2024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CC6D6D-E986-427F-AD9C-4E9408DDBE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8705E-AAE8-4335-B5A5-B8C4E9E55DA7}" type="datetime1">
              <a:rPr lang="en-GB" smtClean="0"/>
              <a:pPr/>
              <a:t>22/10/2024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15A580F-E35D-42E1-AF82-E41CC201EA9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5A580F-E35D-42E1-AF82-E41CC201EA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00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675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2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41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6F4A46A-06E0-4B10-B874-2B434C3E2E6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53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224DCA5-A7A8-4689-8651-5E03C020EB30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029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478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847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7769C21-FF48-4BAC-88E9-1290DC654EB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65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72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424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43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373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18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sz="4000" noProof="0">
                <a:solidFill>
                  <a:schemeClr val="bg1"/>
                </a:solidFill>
              </a:rPr>
              <a:t>Click to edit Master title style</a:t>
            </a:r>
            <a:endParaRPr lang="en-GB" sz="4000" noProof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sz="1800" noProof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2/11/20XX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‹#›</a:t>
            </a:fld>
            <a:endParaRPr lang="en-GB" noProof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1" name="Picture Placeholder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53" name="Picture Placeholder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54" name="Picture Placeholder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35" name="Date Placeholder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36" name="Slide Number Placeholder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DE330D17-32E5-404A-9262-6A998ABC087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rtlCol="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subtitle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53D7EE4-1EDB-42FD-B6B7-A82C9F31F0F4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sz="4000" noProof="0"/>
              <a:t>Click to edit Master title style</a:t>
            </a:r>
            <a:endParaRPr lang="en-GB" sz="4000" noProof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A53D7EE4-1EDB-42FD-B6B7-A82C9F31F0F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/>
            </a:lvl1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19" name="Footer Placeholder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20" name="Date Placeholder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8" name="Footer Placeholder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 dirty="0"/>
              <a:t>Insert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 rtlCol="0"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sz="1800" noProof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A2AE2B76-F97F-4BE2-8670-72276A5F21A5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3" name="Date Placeholder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 dirty="0"/>
              <a:t>2/11/20XX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AE5B2F-2CD3-4E51-91D5-FEF8CE8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rtlCol="0"/>
          <a:lstStyle/>
          <a:p>
            <a:pPr rtl="0"/>
            <a:r>
              <a:rPr lang="en-GB" dirty="0"/>
              <a:t>Community acupuncture uk cic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52DE27F-5BED-4BCC-887D-5872F796F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263622"/>
            <a:ext cx="3380437" cy="570748"/>
          </a:xfrm>
        </p:spPr>
        <p:txBody>
          <a:bodyPr rtlCol="0">
            <a:normAutofit fontScale="92500"/>
          </a:bodyPr>
          <a:lstStyle/>
          <a:p>
            <a:pPr rtl="0"/>
            <a:r>
              <a:rPr lang="en-GB" dirty="0"/>
              <a:t>John Livesey BSc, PhD, M.BAcC</a:t>
            </a:r>
          </a:p>
        </p:txBody>
      </p:sp>
      <p:pic>
        <p:nvPicPr>
          <p:cNvPr id="11" name="Picture Placeholder 10" descr="Flowers in a tree ">
            <a:extLst>
              <a:ext uri="{FF2B5EF4-FFF2-40B4-BE49-F238E27FC236}">
                <a16:creationId xmlns:a16="http://schemas.microsoft.com/office/drawing/2014/main" id="{BC408C47-2E2A-42C6-99D2-EBED0E23C9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6158" y="0"/>
            <a:ext cx="7315841" cy="6858000"/>
          </a:xfrm>
        </p:spPr>
      </p:pic>
      <p:sp>
        <p:nvSpPr>
          <p:cNvPr id="2" name="Footer Placeholder 8">
            <a:extLst>
              <a:ext uri="{FF2B5EF4-FFF2-40B4-BE49-F238E27FC236}">
                <a16:creationId xmlns:a16="http://schemas.microsoft.com/office/drawing/2014/main" id="{4605DC4C-9772-8E69-B333-F4AA12EAA857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/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1633438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522191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/>
              <a:t>IS ACUPUNCTURE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7" y="1384490"/>
            <a:ext cx="5196504" cy="503143"/>
          </a:xfrm>
        </p:spPr>
        <p:txBody>
          <a:bodyPr rtlCol="0">
            <a:noAutofit/>
          </a:bodyPr>
          <a:lstStyle/>
          <a:p>
            <a:pPr rtl="0">
              <a:spcAft>
                <a:spcPts val="1200"/>
              </a:spcAft>
            </a:pPr>
            <a:r>
              <a:rPr lang="en-GB" sz="2000" b="1" dirty="0"/>
              <a:t>Yes – By a properly trained acupuncturist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GB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1660E6-3BED-F8AC-EB06-0CE3060C33F0}"/>
              </a:ext>
            </a:extLst>
          </p:cNvPr>
          <p:cNvSpPr txBox="1">
            <a:spLocks/>
          </p:cNvSpPr>
          <p:nvPr/>
        </p:nvSpPr>
        <p:spPr>
          <a:xfrm>
            <a:off x="5604846" y="1774028"/>
            <a:ext cx="5986520" cy="4368373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/>
            <a:r>
              <a:rPr lang="en-GB" sz="1600" dirty="0"/>
              <a:t>York Acupuncture Safety Study published in the BMJ in 2001:</a:t>
            </a:r>
          </a:p>
          <a:p>
            <a:pPr marL="638175" lvl="2" indent="-180975"/>
            <a:r>
              <a:rPr lang="en-GB" sz="1400" dirty="0"/>
              <a:t>34,407 acupuncture treatments.</a:t>
            </a:r>
          </a:p>
          <a:p>
            <a:pPr marL="638175" lvl="2" indent="-180975"/>
            <a:r>
              <a:rPr lang="en-GB" sz="1400" dirty="0"/>
              <a:t>No serious side effects.</a:t>
            </a:r>
          </a:p>
          <a:p>
            <a:pPr marL="638175" lvl="2" indent="-180975"/>
            <a:r>
              <a:rPr lang="en-GB" sz="1400" dirty="0"/>
              <a:t>43 instances of minor side effects, e.g. bruising, local pain.</a:t>
            </a:r>
          </a:p>
          <a:p>
            <a:pPr marL="180975" lvl="1" indent="-180975"/>
            <a:r>
              <a:rPr lang="en-GB" sz="1600" dirty="0"/>
              <a:t>Very safe in comparison to prescribed medications.</a:t>
            </a:r>
          </a:p>
          <a:p>
            <a:pPr marL="180975" lvl="1" indent="-180975"/>
            <a:r>
              <a:rPr lang="en-GB" sz="1600" dirty="0"/>
              <a:t>Community Acupuncture UK CIC acupuncturists:</a:t>
            </a:r>
          </a:p>
          <a:p>
            <a:pPr marL="638175" lvl="2" indent="-180975"/>
            <a:r>
              <a:rPr lang="en-GB" sz="1400" dirty="0"/>
              <a:t>Have a minimum of 3 years training at degree level.</a:t>
            </a:r>
          </a:p>
          <a:p>
            <a:pPr marL="638175" lvl="2" indent="-180975"/>
            <a:r>
              <a:rPr lang="en-GB" sz="1400" dirty="0"/>
              <a:t>Are members of the British Acupuncture Council (BAcC), the professional association for acupuncturists in the UK.</a:t>
            </a:r>
          </a:p>
          <a:p>
            <a:pPr marL="638175" lvl="2" indent="-180975"/>
            <a:r>
              <a:rPr lang="en-GB" sz="1400" dirty="0"/>
              <a:t>Work to BAcC codes of safety and professional practice. </a:t>
            </a:r>
          </a:p>
          <a:p>
            <a:pPr marL="638175" lvl="2" indent="-180975"/>
            <a:r>
              <a:rPr lang="en-GB" sz="1400" dirty="0"/>
              <a:t>Fully insured. </a:t>
            </a:r>
          </a:p>
          <a:p>
            <a:pPr marL="638175" lvl="2" indent="-180975"/>
            <a:r>
              <a:rPr lang="en-GB" sz="1400" dirty="0"/>
              <a:t>DBS checked.</a:t>
            </a:r>
          </a:p>
          <a:p>
            <a:pPr marL="638175" lvl="2" indent="-180975"/>
            <a:r>
              <a:rPr lang="en-GB" sz="1400" dirty="0"/>
              <a:t>First aid qualified.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7F2152-6B1A-4D89-8D92-5B07B027EA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87747" y="5419725"/>
            <a:ext cx="1358786" cy="545402"/>
          </a:xfrm>
          <a:prstGeom prst="rect">
            <a:avLst/>
          </a:prstGeom>
        </p:spPr>
      </p:pic>
      <p:pic>
        <p:nvPicPr>
          <p:cNvPr id="10" name="Picture 9" descr="A person receiving acupuncture treatment&#10;&#10;Description automatically generated">
            <a:extLst>
              <a:ext uri="{FF2B5EF4-FFF2-40B4-BE49-F238E27FC236}">
                <a16:creationId xmlns:a16="http://schemas.microsoft.com/office/drawing/2014/main" id="{0ED86372-77B1-7098-1E43-B931FE8468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349" y="659539"/>
            <a:ext cx="3655242" cy="5482863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88C5DEA-7E60-1E4E-CDB7-29B7A63888CD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263480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6" y="860615"/>
            <a:ext cx="6202650" cy="1272986"/>
          </a:xfrm>
        </p:spPr>
        <p:txBody>
          <a:bodyPr rtlCol="0">
            <a:normAutofit fontScale="90000"/>
          </a:bodyPr>
          <a:lstStyle/>
          <a:p>
            <a:r>
              <a:rPr lang="en-GB" dirty="0"/>
              <a:t>Community acupuncture: the multibed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6" y="2133601"/>
            <a:ext cx="6105524" cy="3657599"/>
          </a:xfrm>
        </p:spPr>
        <p:txBody>
          <a:bodyPr rtlCol="0">
            <a:normAutofit fontScale="92500" lnSpcReduction="10000"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 private acupuncture appointment typically costs £45 - £55.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Unaffordable for those on low incomes.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To make acupuncture more affordable to more people in our community, we need to adopt a ‘</a:t>
            </a:r>
            <a:r>
              <a:rPr lang="en-GB" b="1" dirty="0"/>
              <a:t>community</a:t>
            </a:r>
            <a:r>
              <a:rPr lang="en-GB" dirty="0"/>
              <a:t> </a:t>
            </a:r>
            <a:r>
              <a:rPr lang="en-GB" b="1" dirty="0"/>
              <a:t>multi-bed model</a:t>
            </a:r>
            <a:r>
              <a:rPr lang="en-GB" dirty="0"/>
              <a:t>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community multibed setting increases the number of patients an acupuncturist can treat. This brings down costs and make treatments more affordable.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 tried and tested model:</a:t>
            </a:r>
          </a:p>
          <a:p>
            <a:pPr marL="714375" lvl="1" indent="-285750"/>
            <a:r>
              <a:rPr lang="en-GB" sz="1500" dirty="0"/>
              <a:t>There are multi-bed clinics in Manchester and Lancaster.</a:t>
            </a:r>
          </a:p>
          <a:p>
            <a:pPr marL="714375" lvl="1" indent="-285750"/>
            <a:r>
              <a:rPr lang="en-GB" sz="1500" dirty="0"/>
              <a:t>Association of Community and Multibed Acupuncture Clinics (ACMAC).</a:t>
            </a:r>
          </a:p>
          <a:p>
            <a:pPr marL="971550" lvl="1" indent="-285750"/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GB" noProof="0" dirty="0"/>
          </a:p>
        </p:txBody>
      </p:sp>
      <p:pic>
        <p:nvPicPr>
          <p:cNvPr id="5" name="Picture 4" descr="A room with beds and a plant&#10;&#10;Description automatically generated with medium confidence">
            <a:extLst>
              <a:ext uri="{FF2B5EF4-FFF2-40B4-BE49-F238E27FC236}">
                <a16:creationId xmlns:a16="http://schemas.microsoft.com/office/drawing/2014/main" id="{89DD1CDB-FDE3-5624-9AE2-F5ACDD5CDE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" y="426061"/>
            <a:ext cx="3977719" cy="2545740"/>
          </a:xfrm>
          <a:prstGeom prst="rect">
            <a:avLst/>
          </a:prstGeom>
        </p:spPr>
      </p:pic>
      <p:pic>
        <p:nvPicPr>
          <p:cNvPr id="12" name="Picture 11" descr="A room with massage tables and chairs&#10;&#10;Description automatically generated">
            <a:extLst>
              <a:ext uri="{FF2B5EF4-FFF2-40B4-BE49-F238E27FC236}">
                <a16:creationId xmlns:a16="http://schemas.microsoft.com/office/drawing/2014/main" id="{774E9218-52EF-0E13-6B59-AA62D3C7528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" y="3111502"/>
            <a:ext cx="3981450" cy="29860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550E31-98C0-65A2-8BDE-57635D1DB3B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6336" y="5560266"/>
            <a:ext cx="1776412" cy="461867"/>
          </a:xfrm>
          <a:prstGeom prst="rect">
            <a:avLst/>
          </a:prstGeom>
        </p:spPr>
      </p:pic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428EB015-89A6-3886-3C3E-2DF71C2962BD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380308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400" dirty="0"/>
              <a:t>Next steps for community acupuncture uk CIC</a:t>
            </a:r>
          </a:p>
        </p:txBody>
      </p:sp>
      <p:sp>
        <p:nvSpPr>
          <p:cNvPr id="33" name="Footer Placeholder 8">
            <a:extLst>
              <a:ext uri="{FF2B5EF4-FFF2-40B4-BE49-F238E27FC236}">
                <a16:creationId xmlns:a16="http://schemas.microsoft.com/office/drawing/2014/main" id="{045B7504-97E8-7DCE-540F-85470D4D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8040" y="6288182"/>
            <a:ext cx="4539727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en-GB" dirty="0"/>
              <a:t>COMMUNITY ACUPUNCTURE UK CIC</a:t>
            </a:r>
            <a:endParaRPr lang="en-GB" noProof="0" dirty="0"/>
          </a:p>
        </p:txBody>
      </p:sp>
      <p:sp>
        <p:nvSpPr>
          <p:cNvPr id="24" name="Slide Number Placeholder 10">
            <a:extLst>
              <a:ext uri="{FF2B5EF4-FFF2-40B4-BE49-F238E27FC236}">
                <a16:creationId xmlns:a16="http://schemas.microsoft.com/office/drawing/2014/main" id="{EE3C47D4-896E-7AE2-698A-1D6B5EFC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spcAft>
                  <a:spcPts val="600"/>
                </a:spcAft>
              </a:pPr>
              <a:t>12</a:t>
            </a:fld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993" y="1719830"/>
            <a:ext cx="5254891" cy="3749716"/>
          </a:xfrm>
        </p:spPr>
        <p:txBody>
          <a:bodyPr rtlCol="0">
            <a:normAutofit/>
          </a:bodyPr>
          <a:lstStyle/>
          <a:p>
            <a:r>
              <a:rPr lang="en-GB" sz="2400" kern="1200" dirty="0">
                <a:latin typeface="+mn-lt"/>
                <a:ea typeface="+mn-ea"/>
                <a:cs typeface="+mn-cs"/>
              </a:rPr>
              <a:t>Finalise governance.</a:t>
            </a:r>
          </a:p>
          <a:p>
            <a:r>
              <a:rPr lang="en-GB" sz="2400" kern="1200" dirty="0">
                <a:latin typeface="+mn-lt"/>
                <a:ea typeface="+mn-ea"/>
                <a:cs typeface="+mn-cs"/>
              </a:rPr>
              <a:t>Obtain and register premises.</a:t>
            </a:r>
          </a:p>
          <a:p>
            <a:r>
              <a:rPr lang="en-GB" sz="2400" kern="1200" dirty="0">
                <a:latin typeface="+mn-lt"/>
                <a:ea typeface="+mn-ea"/>
                <a:cs typeface="+mn-cs"/>
              </a:rPr>
              <a:t>Secure grant funding.</a:t>
            </a:r>
          </a:p>
          <a:p>
            <a:r>
              <a:rPr lang="en-GB" sz="2400" kern="1200" dirty="0">
                <a:latin typeface="+mn-lt"/>
                <a:ea typeface="+mn-ea"/>
                <a:cs typeface="+mn-cs"/>
              </a:rPr>
              <a:t>Raise awareness. </a:t>
            </a:r>
          </a:p>
          <a:p>
            <a:r>
              <a:rPr lang="en-GB" sz="2400" kern="1200" dirty="0">
                <a:latin typeface="+mn-lt"/>
                <a:ea typeface="+mn-ea"/>
                <a:cs typeface="+mn-cs"/>
              </a:rPr>
              <a:t>Our first Blackburn with Darwen Clinic opens January 2025.</a:t>
            </a:r>
          </a:p>
          <a:p>
            <a:r>
              <a:rPr lang="en-GB" sz="2400" dirty="0"/>
              <a:t>Working towards one clinic in Blackburn and one in Darwen.</a:t>
            </a:r>
            <a:endParaRPr lang="en-GB" sz="24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A hand holding a needle&#10;&#10;Description automatically generated">
            <a:extLst>
              <a:ext uri="{FF2B5EF4-FFF2-40B4-BE49-F238E27FC236}">
                <a16:creationId xmlns:a16="http://schemas.microsoft.com/office/drawing/2014/main" id="{ADD0D4CE-32CB-271B-D757-D4FF27A6BFA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" y="1573399"/>
            <a:ext cx="4855029" cy="423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6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 descr="A close up of a slice of a tree, showing the rings">
            <a:extLst>
              <a:ext uri="{FF2B5EF4-FFF2-40B4-BE49-F238E27FC236}">
                <a16:creationId xmlns:a16="http://schemas.microsoft.com/office/drawing/2014/main" id="{DF38965B-ECCE-431F-9B6C-E1F3E5B2D13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70" name="Title 69">
            <a:extLst>
              <a:ext uri="{FF2B5EF4-FFF2-40B4-BE49-F238E27FC236}">
                <a16:creationId xmlns:a16="http://schemas.microsoft.com/office/drawing/2014/main" id="{1272E09B-CE1D-409C-82FE-09F0399E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549" y="2109626"/>
            <a:ext cx="4930901" cy="1000449"/>
          </a:xfrm>
        </p:spPr>
        <p:txBody>
          <a:bodyPr rtlCol="0"/>
          <a:lstStyle/>
          <a:p>
            <a:pPr algn="ctr" rtl="0"/>
            <a:r>
              <a:rPr lang="en-GB" sz="6600" dirty="0"/>
              <a:t>QUESTIONS?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582B53E-E7E3-488F-97E4-937DDD30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4" y="6356350"/>
            <a:ext cx="2592594" cy="365125"/>
          </a:xfrm>
        </p:spPr>
        <p:txBody>
          <a:bodyPr rtlCol="0"/>
          <a:lstStyle/>
          <a:p>
            <a:pPr rtl="0"/>
            <a:r>
              <a:rPr lang="en-GB" dirty="0"/>
              <a:t>COMMUNITY ACUPUNCTURE UK CIC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E895843-157C-4992-8BC1-1CB6E443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A2AE2B76-F97F-4BE2-8670-72276A5F21A5}" type="slidenum">
              <a:rPr lang="en-GB" smtClean="0"/>
              <a:pPr rtl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309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E66B-357D-4937-B92F-BDC71B7BD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4438969"/>
            <a:ext cx="5281613" cy="543505"/>
          </a:xfrm>
        </p:spPr>
        <p:txBody>
          <a:bodyPr rtlCol="0">
            <a:noAutofit/>
          </a:bodyPr>
          <a:lstStyle/>
          <a:p>
            <a:pPr rtl="0"/>
            <a:r>
              <a:rPr lang="en-GB" sz="2800" dirty="0"/>
              <a:t>THANK YOU FOR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3B907-C059-432D-9E6C-B6A08FA77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5586637"/>
            <a:ext cx="5019675" cy="543505"/>
          </a:xfrm>
        </p:spPr>
        <p:txBody>
          <a:bodyPr rtlCol="0"/>
          <a:lstStyle/>
          <a:p>
            <a:pPr rtl="0"/>
            <a:r>
              <a:rPr lang="en-GB" dirty="0"/>
              <a:t>John Livesey| john@appliedacupuncture.co.uk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888C-69E3-41DE-8265-95D76F4F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/>
          <a:p>
            <a:pPr rtl="0"/>
            <a:r>
              <a:rPr lang="en-GB" dirty="0"/>
              <a:t>COMMUNITY ACUPUNCTURE UK CIC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CCF82-DD52-4DF2-A97B-A6A198D3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A53D7EE4-1EDB-42FD-B6B7-A82C9F31F0F4}" type="slidenum">
              <a:rPr lang="en-GB" smtClean="0"/>
              <a:pPr rtl="0"/>
              <a:t>14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E4F954-C0CF-8CC6-5417-711245DA691A}"/>
              </a:ext>
            </a:extLst>
          </p:cNvPr>
          <p:cNvSpPr txBox="1">
            <a:spLocks/>
          </p:cNvSpPr>
          <p:nvPr/>
        </p:nvSpPr>
        <p:spPr>
          <a:xfrm>
            <a:off x="6146800" y="4438969"/>
            <a:ext cx="5281613" cy="1380806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Contact us To find out more about how acupuncture can help you or the people you support.</a:t>
            </a:r>
          </a:p>
        </p:txBody>
      </p:sp>
      <p:pic>
        <p:nvPicPr>
          <p:cNvPr id="10" name="Picture Placeholder 9" descr="A person holding a needle to a person's shoulder&#10;&#10;Description automatically generated">
            <a:extLst>
              <a:ext uri="{FF2B5EF4-FFF2-40B4-BE49-F238E27FC236}">
                <a16:creationId xmlns:a16="http://schemas.microsoft.com/office/drawing/2014/main" id="{A3031A02-641E-B702-E8FA-3DE6B9A79A9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Picture Placeholder 14" descr="Close-up of an ear with acupuncture needles&#10;&#10;Description automatically generated">
            <a:extLst>
              <a:ext uri="{FF2B5EF4-FFF2-40B4-BE49-F238E27FC236}">
                <a16:creationId xmlns:a16="http://schemas.microsoft.com/office/drawing/2014/main" id="{5F1541B3-DC36-412C-6D6D-6B747BB94A8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422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B23FC7E0-8B1E-46C1-B5D2-6A4336A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768160"/>
          </a:xfrm>
        </p:spPr>
        <p:txBody>
          <a:bodyPr rtlCol="0"/>
          <a:lstStyle/>
          <a:p>
            <a:pPr rtl="0"/>
            <a:r>
              <a:rPr lang="en-GB" dirty="0"/>
              <a:t>Agenda</a:t>
            </a:r>
          </a:p>
        </p:txBody>
      </p:sp>
      <p:pic>
        <p:nvPicPr>
          <p:cNvPr id="17" name="Picture Placeholder 16" descr="Logs Stacked ">
            <a:extLst>
              <a:ext uri="{FF2B5EF4-FFF2-40B4-BE49-F238E27FC236}">
                <a16:creationId xmlns:a16="http://schemas.microsoft.com/office/drawing/2014/main" id="{069DD88F-78FC-4DAA-A2E4-DDE824B5301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4876799" cy="6858000"/>
          </a:xfr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A36CB73-B78B-49B6-935C-9C0ABBB49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5" y="1885950"/>
            <a:ext cx="5922279" cy="3568700"/>
          </a:xfrm>
        </p:spPr>
        <p:txBody>
          <a:bodyPr rtlCol="0">
            <a:normAutofit fontScale="92500" lnSpcReduction="10000"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About me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Introducing Community Acupuncture UK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About acupuncture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What can acupuncture treat?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Is acupuncture safe?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The community multibed model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Next steps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2400" dirty="0"/>
              <a:t>Questions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A9A318B-C356-4589-A8F8-8553636F6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50"/>
            <a:ext cx="2584191" cy="365125"/>
          </a:xfrm>
        </p:spPr>
        <p:txBody>
          <a:bodyPr rtlCol="0"/>
          <a:lstStyle/>
          <a:p>
            <a:pPr>
              <a:spcAft>
                <a:spcPts val="600"/>
              </a:spcAft>
            </a:pPr>
            <a:r>
              <a:rPr lang="en-GB" dirty="0"/>
              <a:t>COMMUNITY ACUPUNCTURE UK CIC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654C7F-5F04-43D8-88C7-1335530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2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9"/>
            <a:ext cx="5227171" cy="747492"/>
          </a:xfrm>
        </p:spPr>
        <p:txBody>
          <a:bodyPr rtlCol="0"/>
          <a:lstStyle/>
          <a:p>
            <a:pPr rtl="0"/>
            <a:r>
              <a:rPr lang="en-GB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43" y="1709737"/>
            <a:ext cx="4992258" cy="4171729"/>
          </a:xfrm>
        </p:spPr>
        <p:txBody>
          <a:bodyPr rtlCol="0"/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John Livesey.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Born and brought up in Blackburn.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Went to Shadsworth High School and Blackburn College.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Lives and works locally.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Tai Chi and Qi Gong practitioner and teacher.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Acupuncturist.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Qualified with a 1</a:t>
            </a:r>
            <a:r>
              <a:rPr lang="en-GB" baseline="30000" dirty="0"/>
              <a:t>st</a:t>
            </a:r>
            <a:r>
              <a:rPr lang="en-GB" dirty="0"/>
              <a:t> Class Hours degree in Acupuncture from the renowned Northern College of Acupuncture.</a:t>
            </a:r>
          </a:p>
        </p:txBody>
      </p:sp>
      <p:pic>
        <p:nvPicPr>
          <p:cNvPr id="5" name="Picture 4" descr="A person in a black shirt&#10;&#10;Description automatically generated">
            <a:extLst>
              <a:ext uri="{FF2B5EF4-FFF2-40B4-BE49-F238E27FC236}">
                <a16:creationId xmlns:a16="http://schemas.microsoft.com/office/drawing/2014/main" id="{73C7FA7B-78E5-7A68-DC11-307E68F22DA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1748" y="700087"/>
            <a:ext cx="5407778" cy="4510087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A1E0CD9-56D7-C444-F5C1-D105F9309584}"/>
              </a:ext>
            </a:extLst>
          </p:cNvPr>
          <p:cNvSpPr txBox="1">
            <a:spLocks/>
          </p:cNvSpPr>
          <p:nvPr/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>
            <a:defPPr rtl="0"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3D7EE4-1EDB-42FD-B6B7-A82C9F31F0F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6C7B53A-F701-2961-9FF2-08B18D2D3D7B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368114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C7F04A-6CF6-4CF1-BAEE-2B210EFC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</p:spPr>
        <p:txBody>
          <a:bodyPr rtlCol="0">
            <a:noAutofit/>
          </a:bodyPr>
          <a:lstStyle/>
          <a:p>
            <a:pPr rtl="0"/>
            <a:r>
              <a:rPr lang="en-GB" sz="3200" dirty="0"/>
              <a:t>Introducing community acupuncture uk CIC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FCE68-0761-421A-922F-077DEB02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233" y="904730"/>
            <a:ext cx="5898666" cy="1773893"/>
          </a:xfrm>
        </p:spPr>
        <p:txBody>
          <a:bodyPr rtlCol="0">
            <a:normAutofit fontScale="92500" lnSpcReduction="10000"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 Community Interest Company.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Limited by guarantee - Not-for-profit.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Based in Blackburn with Darwen.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Providing acupuncture and associated treatments.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Serves local people with health conditions on low incomes.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4643E7D7-B55D-4673-951C-3F23015C581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0099" y="3048000"/>
            <a:ext cx="5133990" cy="2737531"/>
          </a:xfrm>
        </p:spPr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81A87375-F390-4DEE-8F4B-B60B12B0F91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9621" y="3048000"/>
            <a:ext cx="5182278" cy="2737531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D8EB9-86D8-46F2-805C-7BA07DB9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/>
          <a:p>
            <a:pPr rtl="0"/>
            <a:r>
              <a:rPr lang="en-GB" dirty="0"/>
              <a:t>COMMUNITY ACUPUNCTURE UK CIC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3454-C461-4318-8C59-919AC8FD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A53D7EE4-1EDB-42FD-B6B7-A82C9F31F0F4}" type="slidenum">
              <a:rPr lang="en-GB" smtClean="0"/>
              <a:pPr rtl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72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 rtlCol="0">
            <a:normAutofit/>
          </a:bodyPr>
          <a:lstStyle/>
          <a:p>
            <a:pPr rtl="0"/>
            <a:r>
              <a:rPr lang="en-GB" dirty="0"/>
              <a:t>About acupuncture</a:t>
            </a:r>
          </a:p>
        </p:txBody>
      </p:sp>
      <p:pic>
        <p:nvPicPr>
          <p:cNvPr id="6" name="Picture 5" descr="Black spa stone with needles for acupuncture">
            <a:extLst>
              <a:ext uri="{FF2B5EF4-FFF2-40B4-BE49-F238E27FC236}">
                <a16:creationId xmlns:a16="http://schemas.microsoft.com/office/drawing/2014/main" id="{4D287154-E5AF-4D2C-AC77-0731B03D31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1" y="1"/>
            <a:ext cx="4876799" cy="6858000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018" y="1892300"/>
            <a:ext cx="6005933" cy="3774464"/>
          </a:xfrm>
        </p:spPr>
        <p:txBody>
          <a:bodyPr rtlCol="0">
            <a:norm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 system of healing developed in China over 3,000 years ago.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Works with the body’s Qi (internal energy), which flows through the body in a network of channels.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Involves the insertion of fine needles into points on the channels.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Acupuncture points have specific healing effects.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Encourages the body’s natural healing capacity.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/>
              <a:t>Ancillary treatments including electro-acupuncture, auricular (ear) acupuncture, bodywork, moxibustion, gua sha, cupping and Qi-Gong. 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432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/>
              <a:t>What can acupuncture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6" y="1497107"/>
            <a:ext cx="6005933" cy="4500277"/>
          </a:xfrm>
        </p:spPr>
        <p:txBody>
          <a:bodyPr rtlCol="0">
            <a:normAutofit lnSpcReduction="10000"/>
          </a:bodyPr>
          <a:lstStyle/>
          <a:p>
            <a:pPr rtl="0">
              <a:spcAft>
                <a:spcPts val="1200"/>
              </a:spcAft>
            </a:pPr>
            <a:r>
              <a:rPr lang="en-GB" sz="2400" b="1" dirty="0"/>
              <a:t>Two Perspectives:</a:t>
            </a:r>
          </a:p>
          <a:p>
            <a:pPr rtl="0">
              <a:spcAft>
                <a:spcPts val="1200"/>
              </a:spcAft>
            </a:pPr>
            <a:r>
              <a:rPr lang="en-GB" sz="2400" b="1" dirty="0"/>
              <a:t>1. Traditional Chinese Medicine</a:t>
            </a:r>
          </a:p>
          <a:p>
            <a:pPr marL="355600">
              <a:lnSpc>
                <a:spcPct val="110000"/>
              </a:lnSpc>
              <a:spcAft>
                <a:spcPts val="1200"/>
              </a:spcAft>
            </a:pPr>
            <a:r>
              <a:rPr lang="en-GB" sz="2400" dirty="0"/>
              <a:t>Acupuncture is used to treat almost any health condition.</a:t>
            </a:r>
          </a:p>
          <a:p>
            <a:pPr rtl="0">
              <a:spcAft>
                <a:spcPts val="1200"/>
              </a:spcAft>
            </a:pPr>
            <a:r>
              <a:rPr lang="en-GB" sz="2400" b="1" dirty="0"/>
              <a:t>2. Modern Clinical Research</a:t>
            </a:r>
          </a:p>
          <a:p>
            <a:pPr marL="355600">
              <a:spcAft>
                <a:spcPts val="1200"/>
              </a:spcAft>
            </a:pPr>
            <a:r>
              <a:rPr lang="en-GB" sz="2400" dirty="0"/>
              <a:t>There is a growing body of high-quality clinical research demonstrating acupuncture is effective in treating a wide range of health conditions</a:t>
            </a:r>
          </a:p>
          <a:p>
            <a:pPr rtl="0"/>
            <a:endParaRPr lang="en-GB" sz="24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GB" noProof="0" dirty="0"/>
          </a:p>
        </p:txBody>
      </p:sp>
      <p:pic>
        <p:nvPicPr>
          <p:cNvPr id="5" name="Picture 4" descr="A model of a person with acupuncture points&#10;&#10;Description automatically generated">
            <a:extLst>
              <a:ext uri="{FF2B5EF4-FFF2-40B4-BE49-F238E27FC236}">
                <a16:creationId xmlns:a16="http://schemas.microsoft.com/office/drawing/2014/main" id="{2C4148CB-A8F0-59E9-049F-8FB2B84B86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521" y="653601"/>
            <a:ext cx="4798096" cy="5550798"/>
          </a:xfrm>
          <a:prstGeom prst="rect">
            <a:avLst/>
          </a:prstGeom>
        </p:spPr>
      </p:pic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6A1951A7-E960-E332-A7E9-B87B59F46729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120532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/>
              <a:t>What can acupuncture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6" y="1497107"/>
            <a:ext cx="6005933" cy="4500277"/>
          </a:xfrm>
        </p:spPr>
        <p:txBody>
          <a:bodyPr rtlCol="0">
            <a:normAutofit/>
          </a:bodyPr>
          <a:lstStyle/>
          <a:p>
            <a:pPr rtl="0">
              <a:spcAft>
                <a:spcPts val="1200"/>
              </a:spcAft>
            </a:pPr>
            <a:r>
              <a:rPr lang="en-GB" sz="2400" b="1" dirty="0"/>
              <a:t>Strong evidence of positive effect</a:t>
            </a:r>
            <a:endParaRPr lang="en-GB" sz="2400" dirty="0"/>
          </a:p>
          <a:p>
            <a:pPr marL="1028700" lvl="1" indent="-342900"/>
            <a:r>
              <a:rPr lang="en-GB" dirty="0"/>
              <a:t>Allergic rhinitis (hay fever).</a:t>
            </a:r>
          </a:p>
          <a:p>
            <a:pPr marL="1028700" lvl="1" indent="-342900"/>
            <a:r>
              <a:rPr lang="en-GB" dirty="0"/>
              <a:t>Osteoarthritis</a:t>
            </a:r>
          </a:p>
          <a:p>
            <a:pPr marL="1028700" lvl="1" indent="-342900"/>
            <a:r>
              <a:rPr lang="en-GB" dirty="0"/>
              <a:t>Knee pain</a:t>
            </a:r>
          </a:p>
          <a:p>
            <a:pPr marL="1028700" lvl="1" indent="-342900"/>
            <a:r>
              <a:rPr lang="en-GB" dirty="0"/>
              <a:t>Migraine</a:t>
            </a:r>
          </a:p>
          <a:p>
            <a:pPr marL="1028700" lvl="1" indent="-342900"/>
            <a:r>
              <a:rPr lang="en-GB" dirty="0"/>
              <a:t>Headaches</a:t>
            </a:r>
          </a:p>
          <a:p>
            <a:pPr marL="1028700" lvl="1" indent="-342900"/>
            <a:r>
              <a:rPr lang="en-GB" dirty="0"/>
              <a:t>Chronic low back pain</a:t>
            </a:r>
          </a:p>
          <a:p>
            <a:pPr marL="1028700" lvl="1" indent="-342900"/>
            <a:r>
              <a:rPr lang="en-GB" dirty="0"/>
              <a:t>Nausea and vomiting</a:t>
            </a:r>
          </a:p>
          <a:p>
            <a:pPr marL="1028700" lvl="1" indent="-342900"/>
            <a:r>
              <a:rPr lang="en-GB" dirty="0"/>
              <a:t>Post-operative pain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GB" noProof="0" dirty="0"/>
          </a:p>
        </p:txBody>
      </p:sp>
      <p:pic>
        <p:nvPicPr>
          <p:cNvPr id="6" name="Picture 5" descr="A drawing of a hand with a red dot&#10;&#10;Description automatically generated">
            <a:extLst>
              <a:ext uri="{FF2B5EF4-FFF2-40B4-BE49-F238E27FC236}">
                <a16:creationId xmlns:a16="http://schemas.microsoft.com/office/drawing/2014/main" id="{13A6E3F8-6C79-2C9A-BD1F-38F13C2161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21" y="783336"/>
            <a:ext cx="4490528" cy="4996978"/>
          </a:xfrm>
          <a:prstGeom prst="rect">
            <a:avLst/>
          </a:prstGeom>
        </p:spPr>
      </p:pic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90628EB3-BD15-96A2-C793-CE8BC3A9827D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1834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522191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/>
              <a:t>What can acupuncture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6" y="1459007"/>
            <a:ext cx="4396404" cy="503143"/>
          </a:xfrm>
        </p:spPr>
        <p:txBody>
          <a:bodyPr rtlCol="0">
            <a:normAutofit/>
          </a:bodyPr>
          <a:lstStyle/>
          <a:p>
            <a:pPr rtl="0">
              <a:spcAft>
                <a:spcPts val="1200"/>
              </a:spcAft>
            </a:pPr>
            <a:r>
              <a:rPr lang="en-GB" sz="2400" b="1" dirty="0"/>
              <a:t>Evidence of positive effect</a:t>
            </a:r>
            <a:endParaRPr lang="en-GB" sz="24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GB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1660E6-3BED-F8AC-EB06-0CE3060C33F0}"/>
              </a:ext>
            </a:extLst>
          </p:cNvPr>
          <p:cNvSpPr txBox="1">
            <a:spLocks/>
          </p:cNvSpPr>
          <p:nvPr/>
        </p:nvSpPr>
        <p:spPr>
          <a:xfrm>
            <a:off x="5862021" y="2031499"/>
            <a:ext cx="2777154" cy="401002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/>
            <a:r>
              <a:rPr lang="en-GB" sz="1600" dirty="0"/>
              <a:t>Acute low back pain</a:t>
            </a:r>
          </a:p>
          <a:p>
            <a:pPr marL="180975" lvl="1" indent="-180975"/>
            <a:r>
              <a:rPr lang="en-GB" sz="1600" dirty="0"/>
              <a:t>Sciatica</a:t>
            </a:r>
          </a:p>
          <a:p>
            <a:pPr marL="180975" lvl="1" indent="-180975"/>
            <a:r>
              <a:rPr lang="en-GB" sz="1600" dirty="0"/>
              <a:t>Neck pain</a:t>
            </a:r>
          </a:p>
          <a:p>
            <a:pPr marL="180975" lvl="1" indent="-180975"/>
            <a:r>
              <a:rPr lang="en-GB" sz="1600" dirty="0"/>
              <a:t>Elbow pain</a:t>
            </a:r>
          </a:p>
          <a:p>
            <a:pPr marL="180975" lvl="1" indent="-180975"/>
            <a:r>
              <a:rPr lang="en-GB" sz="1600" dirty="0"/>
              <a:t>Temporomandibular pain</a:t>
            </a:r>
          </a:p>
          <a:p>
            <a:pPr marL="180975" lvl="1" indent="-180975"/>
            <a:r>
              <a:rPr lang="en-GB" sz="1600" dirty="0"/>
              <a:t>Plantar fasciitis</a:t>
            </a:r>
          </a:p>
          <a:p>
            <a:pPr marL="180975" lvl="1" indent="-180975"/>
            <a:r>
              <a:rPr lang="en-GB" sz="1600" dirty="0"/>
              <a:t>Cancer pain</a:t>
            </a:r>
          </a:p>
          <a:p>
            <a:pPr marL="180975" lvl="1" indent="-180975"/>
            <a:r>
              <a:rPr lang="en-GB" sz="1600" dirty="0"/>
              <a:t>Anxiety</a:t>
            </a:r>
          </a:p>
          <a:p>
            <a:pPr marL="180975" lvl="1" indent="-180975"/>
            <a:r>
              <a:rPr lang="en-GB" sz="1600" dirty="0"/>
              <a:t>Depression</a:t>
            </a:r>
          </a:p>
          <a:p>
            <a:pPr marL="180975" lvl="1" indent="-180975"/>
            <a:r>
              <a:rPr lang="en-GB" sz="1600" dirty="0"/>
              <a:t>PTSD</a:t>
            </a:r>
          </a:p>
          <a:p>
            <a:pPr marL="180975" lvl="1" indent="-180975"/>
            <a:r>
              <a:rPr lang="en-GB" sz="1600" dirty="0"/>
              <a:t>Substance &amp; alcohol abuse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E24FD6-5012-D350-8250-2D978241DEAA}"/>
              </a:ext>
            </a:extLst>
          </p:cNvPr>
          <p:cNvSpPr txBox="1">
            <a:spLocks/>
          </p:cNvSpPr>
          <p:nvPr/>
        </p:nvSpPr>
        <p:spPr>
          <a:xfrm>
            <a:off x="8757230" y="2031499"/>
            <a:ext cx="2678541" cy="40100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/>
            <a:r>
              <a:rPr lang="en-GB" sz="1600" dirty="0"/>
              <a:t>Hypertension</a:t>
            </a:r>
          </a:p>
          <a:p>
            <a:pPr marL="180975" lvl="1" indent="-180975"/>
            <a:r>
              <a:rPr lang="en-GB" sz="1600" dirty="0"/>
              <a:t>Fatigue</a:t>
            </a:r>
          </a:p>
          <a:p>
            <a:pPr marL="180975" lvl="1" indent="-180975"/>
            <a:r>
              <a:rPr lang="en-GB" sz="1600" dirty="0"/>
              <a:t>Menopausal hot flushes</a:t>
            </a:r>
          </a:p>
          <a:p>
            <a:pPr marL="180975" lvl="1" indent="-180975"/>
            <a:r>
              <a:rPr lang="en-GB" sz="1600" dirty="0"/>
              <a:t>Insomnia</a:t>
            </a:r>
          </a:p>
          <a:p>
            <a:pPr marL="180975" lvl="1" indent="-180975"/>
            <a:r>
              <a:rPr lang="en-GB" sz="1600" dirty="0"/>
              <a:t>Asthma</a:t>
            </a:r>
          </a:p>
          <a:p>
            <a:pPr marL="180975" lvl="1" indent="-180975"/>
            <a:r>
              <a:rPr lang="en-GB" sz="1600" dirty="0"/>
              <a:t>Obesity</a:t>
            </a:r>
          </a:p>
          <a:p>
            <a:pPr marL="180975" lvl="1" indent="-180975"/>
            <a:r>
              <a:rPr lang="en-GB" sz="1600" dirty="0"/>
              <a:t>IBS</a:t>
            </a:r>
          </a:p>
          <a:p>
            <a:pPr marL="180975" lvl="1" indent="-180975"/>
            <a:r>
              <a:rPr lang="en-GB" sz="1600" dirty="0"/>
              <a:t>Constipation </a:t>
            </a:r>
          </a:p>
          <a:p>
            <a:pPr marL="180975" lvl="1" indent="-180975"/>
            <a:r>
              <a:rPr lang="en-GB" sz="1600" dirty="0"/>
              <a:t>Dry eyes</a:t>
            </a:r>
          </a:p>
          <a:p>
            <a:pPr marL="180975" lvl="1" indent="-180975"/>
            <a:r>
              <a:rPr lang="en-GB" sz="1600" dirty="0"/>
              <a:t>Breech presentation</a:t>
            </a:r>
          </a:p>
          <a:p>
            <a:pPr marL="180975" lvl="1" indent="-180975"/>
            <a:r>
              <a:rPr lang="en-GB" sz="1600" dirty="0"/>
              <a:t>Stroke rehabilitation</a:t>
            </a:r>
          </a:p>
          <a:p>
            <a:pPr marL="0" lvl="1" indent="0">
              <a:buNone/>
            </a:pPr>
            <a:endParaRPr lang="en-GB" sz="1600" dirty="0"/>
          </a:p>
          <a:p>
            <a:pPr marL="180975" lvl="1" indent="-180975"/>
            <a:endParaRPr lang="en-GB" sz="1600" dirty="0"/>
          </a:p>
          <a:p>
            <a:pPr marL="180975" lvl="1" indent="-180975"/>
            <a:endParaRPr lang="en-GB" sz="1600" dirty="0"/>
          </a:p>
          <a:p>
            <a:pPr marL="180975" lvl="1" indent="-180975"/>
            <a:endParaRPr lang="en-GB" sz="1600" dirty="0"/>
          </a:p>
          <a:p>
            <a:pPr marL="180975" lvl="1" indent="-180975"/>
            <a:endParaRPr lang="en-GB" sz="1600" dirty="0"/>
          </a:p>
          <a:p>
            <a:pPr marL="180975" lvl="1" indent="-180975"/>
            <a:endParaRPr lang="en-GB" sz="1600" dirty="0"/>
          </a:p>
        </p:txBody>
      </p:sp>
      <p:pic>
        <p:nvPicPr>
          <p:cNvPr id="10" name="Picture 9" descr="A close-up of a sculpture&#10;&#10;Description automatically generated">
            <a:extLst>
              <a:ext uri="{FF2B5EF4-FFF2-40B4-BE49-F238E27FC236}">
                <a16:creationId xmlns:a16="http://schemas.microsoft.com/office/drawing/2014/main" id="{794E9595-261E-2132-C905-4AF02EB3D7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131" y="701364"/>
            <a:ext cx="4991100" cy="5455272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9FA3FCD-D576-6250-8048-0E3FBA7F5E79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246495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522191"/>
          </a:xfrm>
        </p:spPr>
        <p:txBody>
          <a:bodyPr rtlCol="0">
            <a:normAutofit/>
          </a:bodyPr>
          <a:lstStyle/>
          <a:p>
            <a:pPr rtl="0"/>
            <a:r>
              <a:rPr lang="en-GB" sz="2800" dirty="0"/>
              <a:t>What can acupuncture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4456" y="1535207"/>
            <a:ext cx="4396404" cy="503143"/>
          </a:xfrm>
        </p:spPr>
        <p:txBody>
          <a:bodyPr rtlCol="0">
            <a:normAutofit/>
          </a:bodyPr>
          <a:lstStyle/>
          <a:p>
            <a:pPr rtl="0">
              <a:spcAft>
                <a:spcPts val="1200"/>
              </a:spcAft>
            </a:pPr>
            <a:r>
              <a:rPr lang="en-GB" sz="2400" b="1" dirty="0"/>
              <a:t>A word about pain</a:t>
            </a:r>
            <a:endParaRPr lang="en-GB" sz="24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61E2F0-0FA9-FAA9-06FD-48412A75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34" y="6356349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GB" noProof="0" dirty="0"/>
              <a:t>Community Acupuncture UK CIC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C02-C0FB-A780-A68F-5E80356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en-GB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GB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1660E6-3BED-F8AC-EB06-0CE3060C33F0}"/>
              </a:ext>
            </a:extLst>
          </p:cNvPr>
          <p:cNvSpPr txBox="1">
            <a:spLocks/>
          </p:cNvSpPr>
          <p:nvPr/>
        </p:nvSpPr>
        <p:spPr>
          <a:xfrm>
            <a:off x="5594456" y="2038351"/>
            <a:ext cx="5922279" cy="990599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/>
            <a:r>
              <a:rPr lang="en-GB" sz="1600" dirty="0"/>
              <a:t>NICE guidance for the treatment of chronic pain conditions recommends GPs offer a course of acupuncture </a:t>
            </a:r>
            <a:r>
              <a:rPr lang="en-GB" sz="1600" b="1" u="sng" dirty="0"/>
              <a:t>before</a:t>
            </a:r>
            <a:r>
              <a:rPr lang="en-GB" sz="1600" dirty="0"/>
              <a:t> prescribing medication. </a:t>
            </a:r>
          </a:p>
          <a:p>
            <a:pPr marL="180975" lvl="1" indent="-180975"/>
            <a:endParaRPr lang="en-GB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650BE5-FEBE-D092-2F80-A2FD76C61A31}"/>
              </a:ext>
            </a:extLst>
          </p:cNvPr>
          <p:cNvSpPr txBox="1">
            <a:spLocks/>
          </p:cNvSpPr>
          <p:nvPr/>
        </p:nvSpPr>
        <p:spPr>
          <a:xfrm>
            <a:off x="5594457" y="3154457"/>
            <a:ext cx="5835544" cy="503143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400" b="1" dirty="0"/>
              <a:t>Complementing mainstream treatments</a:t>
            </a:r>
            <a:endParaRPr lang="en-GB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99B1047-8998-D109-77BF-AFCD432559FC}"/>
              </a:ext>
            </a:extLst>
          </p:cNvPr>
          <p:cNvSpPr txBox="1">
            <a:spLocks/>
          </p:cNvSpPr>
          <p:nvPr/>
        </p:nvSpPr>
        <p:spPr>
          <a:xfrm>
            <a:off x="5594456" y="3609977"/>
            <a:ext cx="5932669" cy="2333624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/>
            <a:r>
              <a:rPr lang="en-GB" sz="1600" dirty="0"/>
              <a:t>Cancer treatment</a:t>
            </a:r>
          </a:p>
          <a:p>
            <a:pPr marL="638175" lvl="2" indent="-180975"/>
            <a:r>
              <a:rPr lang="en-GB" sz="1400" dirty="0"/>
              <a:t>Reducing the side effects of drug treatment, e.g. hot flushes, nausea.</a:t>
            </a:r>
          </a:p>
          <a:p>
            <a:pPr marL="638175" lvl="2" indent="-180975"/>
            <a:r>
              <a:rPr lang="en-GB" sz="1400" dirty="0"/>
              <a:t>For cancer related and post-operative pain.</a:t>
            </a:r>
          </a:p>
          <a:p>
            <a:pPr marL="638175" lvl="2" indent="-180975"/>
            <a:r>
              <a:rPr lang="en-GB" sz="1400" dirty="0"/>
              <a:t>Treating anxiety and depression. </a:t>
            </a:r>
          </a:p>
          <a:p>
            <a:pPr marL="180975" lvl="1" indent="-180975"/>
            <a:r>
              <a:rPr lang="en-GB" sz="1600" dirty="0"/>
              <a:t>IVF</a:t>
            </a:r>
          </a:p>
          <a:p>
            <a:pPr marL="638175" lvl="2" indent="-180975"/>
            <a:r>
              <a:rPr lang="en-GB" sz="1400" dirty="0"/>
              <a:t>Many IVF clinics recommend acupuncture as a complementary treatment. </a:t>
            </a:r>
            <a:endParaRPr lang="en-GB" sz="1600" dirty="0"/>
          </a:p>
          <a:p>
            <a:pPr marL="180975" lvl="1" indent="-180975"/>
            <a:endParaRPr lang="en-GB" sz="1600" dirty="0"/>
          </a:p>
        </p:txBody>
      </p:sp>
      <p:pic>
        <p:nvPicPr>
          <p:cNvPr id="11" name="Picture 10" descr="A diagram of the foot&#10;&#10;Description automatically generated">
            <a:extLst>
              <a:ext uri="{FF2B5EF4-FFF2-40B4-BE49-F238E27FC236}">
                <a16:creationId xmlns:a16="http://schemas.microsoft.com/office/drawing/2014/main" id="{EABE7E1F-B9E2-19B0-38F5-B833CFCB4B7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059" y="860615"/>
            <a:ext cx="3641202" cy="5061585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D0551E24-0F46-D185-DF3A-FA213D4E9209}"/>
              </a:ext>
            </a:extLst>
          </p:cNvPr>
          <p:cNvSpPr txBox="1">
            <a:spLocks/>
          </p:cNvSpPr>
          <p:nvPr/>
        </p:nvSpPr>
        <p:spPr>
          <a:xfrm>
            <a:off x="347006" y="6249376"/>
            <a:ext cx="4049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dirty="0">
                <a:solidFill>
                  <a:schemeClr val="tx1"/>
                </a:solidFill>
              </a:rPr>
              <a:t>COMMUNITY ACUPUNCTURE UK CIC</a:t>
            </a:r>
          </a:p>
        </p:txBody>
      </p:sp>
    </p:spTree>
    <p:extLst>
      <p:ext uri="{BB962C8B-B14F-4D97-AF65-F5344CB8AC3E}">
        <p14:creationId xmlns:p14="http://schemas.microsoft.com/office/powerpoint/2010/main" val="57625591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40660_TF67498733_Win32" id="{1D31F981-026B-433D-B1FE-22EDA482C3D7}" vid="{FE91BBCF-7CA3-436B-9474-A0CB3B4C5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D30D5CDA1F0E4BB90657EC78CFE691" ma:contentTypeVersion="12" ma:contentTypeDescription="Create a new document." ma:contentTypeScope="" ma:versionID="e92c80302935be564841dcc302ee206a">
  <xsd:schema xmlns:xsd="http://www.w3.org/2001/XMLSchema" xmlns:xs="http://www.w3.org/2001/XMLSchema" xmlns:p="http://schemas.microsoft.com/office/2006/metadata/properties" xmlns:ns3="7c49b4b9-a678-433b-911e-36abf0540a22" xmlns:ns4="c56c0e0f-6674-45a2-872f-7417dbd32596" targetNamespace="http://schemas.microsoft.com/office/2006/metadata/properties" ma:root="true" ma:fieldsID="1b354c1b018459bcc9f90f1a647e01fe" ns3:_="" ns4:_="">
    <xsd:import namespace="7c49b4b9-a678-433b-911e-36abf0540a22"/>
    <xsd:import namespace="c56c0e0f-6674-45a2-872f-7417dbd325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9b4b9-a678-433b-911e-36abf0540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c0e0f-6674-45a2-872f-7417dbd3259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c49b4b9-a678-433b-911e-36abf0540a22" xsi:nil="true"/>
    <_activity xmlns="7c49b4b9-a678-433b-911e-36abf0540a2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8423B1-6638-439D-88CB-3B6A6692A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9b4b9-a678-433b-911e-36abf0540a22"/>
    <ds:schemaRef ds:uri="c56c0e0f-6674-45a2-872f-7417dbd32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0F876D-ECAD-49DD-95DE-E4DA3D4E9CA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7c49b4b9-a678-433b-911e-36abf0540a22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56c0e0f-6674-45a2-872f-7417dbd3259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{766CC403-D68F-467F-8EB0-1F0D0AABEFB6}tf67498733_win32</Template>
  <TotalTime>0</TotalTime>
  <Words>803</Words>
  <Application>Microsoft Office PowerPoint</Application>
  <PresentationFormat>Widescreen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Calisto MT</vt:lpstr>
      <vt:lpstr>Univers Condensed</vt:lpstr>
      <vt:lpstr>ChronicleVTI</vt:lpstr>
      <vt:lpstr>Community acupuncture uk cic</vt:lpstr>
      <vt:lpstr>Agenda</vt:lpstr>
      <vt:lpstr>About me</vt:lpstr>
      <vt:lpstr>Introducing community acupuncture uk CIC</vt:lpstr>
      <vt:lpstr>About acupuncture</vt:lpstr>
      <vt:lpstr>What can acupuncture treat?</vt:lpstr>
      <vt:lpstr>What can acupuncture treat?</vt:lpstr>
      <vt:lpstr>What can acupuncture treat?</vt:lpstr>
      <vt:lpstr>What can acupuncture treat?</vt:lpstr>
      <vt:lpstr>IS ACUPUNCTURE SAFE?</vt:lpstr>
      <vt:lpstr>Community acupuncture: the multibed model</vt:lpstr>
      <vt:lpstr>Next steps for community acupuncture uk CIC</vt:lpstr>
      <vt:lpstr>QUESTIONS?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Livesey</dc:creator>
  <cp:lastModifiedBy>Donna Talbot</cp:lastModifiedBy>
  <cp:revision>3</cp:revision>
  <dcterms:created xsi:type="dcterms:W3CDTF">2024-09-20T15:38:19Z</dcterms:created>
  <dcterms:modified xsi:type="dcterms:W3CDTF">2024-10-22T13:51:11Z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0x0101003BD30D5CDA1F0E4BB90657EC78CFE691</vt:lpwstr>
  </property>
</Properties>
</file>