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4421" r:id="rId4"/>
    <p:sldId id="4439" r:id="rId5"/>
    <p:sldId id="4407" r:id="rId6"/>
    <p:sldId id="4440" r:id="rId7"/>
    <p:sldId id="4441" r:id="rId8"/>
    <p:sldId id="4436" r:id="rId9"/>
    <p:sldId id="4437" r:id="rId10"/>
    <p:sldId id="4438" r:id="rId11"/>
    <p:sldId id="4442" r:id="rId12"/>
    <p:sldId id="4445" r:id="rId13"/>
    <p:sldId id="4423" r:id="rId14"/>
    <p:sldId id="4448" r:id="rId15"/>
    <p:sldId id="4446" r:id="rId16"/>
    <p:sldId id="4425" r:id="rId17"/>
    <p:sldId id="4447" r:id="rId18"/>
    <p:sldId id="4426" r:id="rId19"/>
    <p:sldId id="4444" r:id="rId20"/>
    <p:sldId id="4443" r:id="rId21"/>
    <p:sldId id="4427" r:id="rId22"/>
    <p:sldId id="4429" r:id="rId23"/>
    <p:sldId id="442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8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1F8C5-76ED-4E55-87F9-7D505D8EE6E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0621FB15-1A96-4649-BC19-44F8716CE105}">
      <dgm:prSet phldrT="[Text]"/>
      <dgm:spPr/>
      <dgm:t>
        <a:bodyPr/>
        <a:lstStyle/>
        <a:p>
          <a:r>
            <a:rPr lang="en-GB"/>
            <a:t>Social, Economic and Environmental Well-Being</a:t>
          </a:r>
        </a:p>
      </dgm:t>
    </dgm:pt>
    <dgm:pt modelId="{D18F607D-FB07-4D84-9B92-57139B7023B4}" type="parTrans" cxnId="{BB13E931-90FE-4FD8-B9D4-C49A383ED987}">
      <dgm:prSet/>
      <dgm:spPr/>
      <dgm:t>
        <a:bodyPr/>
        <a:lstStyle/>
        <a:p>
          <a:endParaRPr lang="en-GB"/>
        </a:p>
      </dgm:t>
    </dgm:pt>
    <dgm:pt modelId="{1BA19253-87DF-4F3D-BA59-08D3B859C0F6}" type="sibTrans" cxnId="{BB13E931-90FE-4FD8-B9D4-C49A383ED987}">
      <dgm:prSet/>
      <dgm:spPr/>
      <dgm:t>
        <a:bodyPr/>
        <a:lstStyle/>
        <a:p>
          <a:endParaRPr lang="en-GB"/>
        </a:p>
      </dgm:t>
    </dgm:pt>
    <dgm:pt modelId="{AD92AC29-8388-4268-9E13-F70D6BE54F2B}">
      <dgm:prSet phldrT="[Text]"/>
      <dgm:spPr/>
      <dgm:t>
        <a:bodyPr/>
        <a:lstStyle/>
        <a:p>
          <a:r>
            <a:rPr lang="en-GB"/>
            <a:t>People</a:t>
          </a:r>
        </a:p>
      </dgm:t>
    </dgm:pt>
    <dgm:pt modelId="{28B3649C-FBA1-4850-891C-D19BE7262CB5}" type="parTrans" cxnId="{56C5756E-7560-4B52-94D3-2F8270C51EF9}">
      <dgm:prSet/>
      <dgm:spPr/>
      <dgm:t>
        <a:bodyPr/>
        <a:lstStyle/>
        <a:p>
          <a:endParaRPr lang="en-GB"/>
        </a:p>
      </dgm:t>
    </dgm:pt>
    <dgm:pt modelId="{5BDDB262-24E9-4B1B-A0DA-DBCBD08F8A34}" type="sibTrans" cxnId="{56C5756E-7560-4B52-94D3-2F8270C51EF9}">
      <dgm:prSet/>
      <dgm:spPr/>
      <dgm:t>
        <a:bodyPr/>
        <a:lstStyle/>
        <a:p>
          <a:endParaRPr lang="en-GB"/>
        </a:p>
      </dgm:t>
    </dgm:pt>
    <dgm:pt modelId="{E60EBC02-4AC3-4AB7-8B77-5E43568F80D0}">
      <dgm:prSet phldrT="[Text]"/>
      <dgm:spPr/>
      <dgm:t>
        <a:bodyPr/>
        <a:lstStyle/>
        <a:p>
          <a:r>
            <a:rPr lang="en-GB"/>
            <a:t>Place</a:t>
          </a:r>
        </a:p>
      </dgm:t>
    </dgm:pt>
    <dgm:pt modelId="{C90C17DB-82FC-4139-8D4F-D35964376A14}" type="parTrans" cxnId="{4C6876F5-2754-4B36-99CF-5A0C9F107AD1}">
      <dgm:prSet/>
      <dgm:spPr/>
      <dgm:t>
        <a:bodyPr/>
        <a:lstStyle/>
        <a:p>
          <a:endParaRPr lang="en-GB"/>
        </a:p>
      </dgm:t>
    </dgm:pt>
    <dgm:pt modelId="{71E370C9-6532-4220-AAE0-046D393FF7F4}" type="sibTrans" cxnId="{4C6876F5-2754-4B36-99CF-5A0C9F107AD1}">
      <dgm:prSet/>
      <dgm:spPr/>
      <dgm:t>
        <a:bodyPr/>
        <a:lstStyle/>
        <a:p>
          <a:endParaRPr lang="en-GB"/>
        </a:p>
      </dgm:t>
    </dgm:pt>
    <dgm:pt modelId="{7A69FEA2-EFBE-41F6-A574-F2220315AB73}">
      <dgm:prSet phldrT="[Text]"/>
      <dgm:spPr/>
      <dgm:t>
        <a:bodyPr/>
        <a:lstStyle/>
        <a:p>
          <a:r>
            <a:rPr lang="en-GB"/>
            <a:t>Participation</a:t>
          </a:r>
        </a:p>
      </dgm:t>
    </dgm:pt>
    <dgm:pt modelId="{7AE7D694-3669-4906-80B8-DACDACA5E66A}" type="parTrans" cxnId="{B9C720AC-4DC3-4CBE-81C5-CAB07D9FF592}">
      <dgm:prSet/>
      <dgm:spPr/>
      <dgm:t>
        <a:bodyPr/>
        <a:lstStyle/>
        <a:p>
          <a:endParaRPr lang="en-GB"/>
        </a:p>
      </dgm:t>
    </dgm:pt>
    <dgm:pt modelId="{363D75F4-C8A4-42D6-B20E-99D5476060C0}" type="sibTrans" cxnId="{B9C720AC-4DC3-4CBE-81C5-CAB07D9FF592}">
      <dgm:prSet/>
      <dgm:spPr/>
      <dgm:t>
        <a:bodyPr/>
        <a:lstStyle/>
        <a:p>
          <a:endParaRPr lang="en-GB"/>
        </a:p>
      </dgm:t>
    </dgm:pt>
    <dgm:pt modelId="{52C7E950-9E37-400B-BFB8-8D707EFFBF37}">
      <dgm:prSet phldrT="[Text]"/>
      <dgm:spPr/>
      <dgm:t>
        <a:bodyPr/>
        <a:lstStyle/>
        <a:p>
          <a:r>
            <a:rPr lang="en-GB"/>
            <a:t>Prosperity</a:t>
          </a:r>
        </a:p>
      </dgm:t>
    </dgm:pt>
    <dgm:pt modelId="{83B675ED-3FAA-41EE-8461-BE988EEDC287}" type="parTrans" cxnId="{3E4D74D2-8578-4989-BC05-D8F6B9E5FE8A}">
      <dgm:prSet/>
      <dgm:spPr/>
      <dgm:t>
        <a:bodyPr/>
        <a:lstStyle/>
        <a:p>
          <a:endParaRPr lang="en-GB"/>
        </a:p>
      </dgm:t>
    </dgm:pt>
    <dgm:pt modelId="{728BC766-9409-47C9-A47C-B765B1378C4C}" type="sibTrans" cxnId="{3E4D74D2-8578-4989-BC05-D8F6B9E5FE8A}">
      <dgm:prSet/>
      <dgm:spPr/>
      <dgm:t>
        <a:bodyPr/>
        <a:lstStyle/>
        <a:p>
          <a:endParaRPr lang="en-GB"/>
        </a:p>
      </dgm:t>
    </dgm:pt>
    <dgm:pt modelId="{D6A37BC3-508A-4516-931C-C40D59CF6240}">
      <dgm:prSet phldrT="[Text]"/>
      <dgm:spPr/>
      <dgm:t>
        <a:bodyPr/>
        <a:lstStyle/>
        <a:p>
          <a:r>
            <a:rPr lang="en-GB"/>
            <a:t>Planet</a:t>
          </a:r>
        </a:p>
      </dgm:t>
    </dgm:pt>
    <dgm:pt modelId="{60D50072-CBCF-438E-BFBA-B451530E8750}" type="parTrans" cxnId="{5B3FC403-B3B5-462A-AEF8-46D37D84ECAD}">
      <dgm:prSet/>
      <dgm:spPr/>
      <dgm:t>
        <a:bodyPr/>
        <a:lstStyle/>
        <a:p>
          <a:endParaRPr lang="en-GB"/>
        </a:p>
      </dgm:t>
    </dgm:pt>
    <dgm:pt modelId="{649B3295-1E5F-4CD5-8952-D62CC5877689}" type="sibTrans" cxnId="{5B3FC403-B3B5-462A-AEF8-46D37D84ECAD}">
      <dgm:prSet/>
      <dgm:spPr/>
      <dgm:t>
        <a:bodyPr/>
        <a:lstStyle/>
        <a:p>
          <a:endParaRPr lang="en-GB"/>
        </a:p>
      </dgm:t>
    </dgm:pt>
    <dgm:pt modelId="{9E5E9E36-FBA2-423C-92A0-B6FC1B34CEC5}">
      <dgm:prSet phldrT="[Text]"/>
      <dgm:spPr/>
      <dgm:t>
        <a:bodyPr/>
        <a:lstStyle/>
        <a:p>
          <a:r>
            <a:rPr lang="en-GB"/>
            <a:t>Peace</a:t>
          </a:r>
        </a:p>
      </dgm:t>
    </dgm:pt>
    <dgm:pt modelId="{A6393791-3015-44AE-94CB-914EC4A03DE2}" type="parTrans" cxnId="{7F99601A-E89C-4913-BD0D-1E430D45134C}">
      <dgm:prSet/>
      <dgm:spPr/>
      <dgm:t>
        <a:bodyPr/>
        <a:lstStyle/>
        <a:p>
          <a:endParaRPr lang="en-GB"/>
        </a:p>
      </dgm:t>
    </dgm:pt>
    <dgm:pt modelId="{528E978C-2B5F-428F-9A5F-7A30A25E6A20}" type="sibTrans" cxnId="{7F99601A-E89C-4913-BD0D-1E430D45134C}">
      <dgm:prSet/>
      <dgm:spPr/>
      <dgm:t>
        <a:bodyPr/>
        <a:lstStyle/>
        <a:p>
          <a:endParaRPr lang="en-GB"/>
        </a:p>
      </dgm:t>
    </dgm:pt>
    <dgm:pt modelId="{65301F87-16CA-4B4C-82E1-565C878728D5}" type="pres">
      <dgm:prSet presAssocID="{6C41F8C5-76ED-4E55-87F9-7D505D8EE6EA}" presName="Name0" presStyleCnt="0">
        <dgm:presLayoutVars>
          <dgm:chMax val="1"/>
          <dgm:chPref val="1"/>
          <dgm:dir/>
          <dgm:animOne val="branch"/>
          <dgm:animLvl val="lvl"/>
        </dgm:presLayoutVars>
      </dgm:prSet>
      <dgm:spPr/>
    </dgm:pt>
    <dgm:pt modelId="{E3F9FCB7-6553-41F3-8DE1-0031A031CDA8}" type="pres">
      <dgm:prSet presAssocID="{0621FB15-1A96-4649-BC19-44F8716CE105}" presName="Parent" presStyleLbl="node0" presStyleIdx="0" presStyleCnt="1">
        <dgm:presLayoutVars>
          <dgm:chMax val="6"/>
          <dgm:chPref val="6"/>
        </dgm:presLayoutVars>
      </dgm:prSet>
      <dgm:spPr/>
    </dgm:pt>
    <dgm:pt modelId="{5A4B40FA-44A1-4B1A-B049-0D95830F3114}" type="pres">
      <dgm:prSet presAssocID="{AD92AC29-8388-4268-9E13-F70D6BE54F2B}" presName="Accent1" presStyleCnt="0"/>
      <dgm:spPr/>
    </dgm:pt>
    <dgm:pt modelId="{90507A72-1E9A-4B9E-82CB-E2ACA0BE0B1B}" type="pres">
      <dgm:prSet presAssocID="{AD92AC29-8388-4268-9E13-F70D6BE54F2B}" presName="Accent" presStyleLbl="bgShp" presStyleIdx="0" presStyleCnt="6"/>
      <dgm:spPr/>
    </dgm:pt>
    <dgm:pt modelId="{895713EF-605A-472E-A0FC-182F06D07390}" type="pres">
      <dgm:prSet presAssocID="{AD92AC29-8388-4268-9E13-F70D6BE54F2B}" presName="Child1" presStyleLbl="node1" presStyleIdx="0" presStyleCnt="6">
        <dgm:presLayoutVars>
          <dgm:chMax val="0"/>
          <dgm:chPref val="0"/>
          <dgm:bulletEnabled val="1"/>
        </dgm:presLayoutVars>
      </dgm:prSet>
      <dgm:spPr/>
    </dgm:pt>
    <dgm:pt modelId="{AA3C9156-F1FB-485B-B266-437FD0E61AF5}" type="pres">
      <dgm:prSet presAssocID="{E60EBC02-4AC3-4AB7-8B77-5E43568F80D0}" presName="Accent2" presStyleCnt="0"/>
      <dgm:spPr/>
    </dgm:pt>
    <dgm:pt modelId="{97C237CC-C4FE-41DA-9818-CEB2931DAE61}" type="pres">
      <dgm:prSet presAssocID="{E60EBC02-4AC3-4AB7-8B77-5E43568F80D0}" presName="Accent" presStyleLbl="bgShp" presStyleIdx="1" presStyleCnt="6"/>
      <dgm:spPr/>
    </dgm:pt>
    <dgm:pt modelId="{FF5FEE73-9174-4B69-9FD1-7B875E9F0909}" type="pres">
      <dgm:prSet presAssocID="{E60EBC02-4AC3-4AB7-8B77-5E43568F80D0}" presName="Child2" presStyleLbl="node1" presStyleIdx="1" presStyleCnt="6">
        <dgm:presLayoutVars>
          <dgm:chMax val="0"/>
          <dgm:chPref val="0"/>
          <dgm:bulletEnabled val="1"/>
        </dgm:presLayoutVars>
      </dgm:prSet>
      <dgm:spPr/>
    </dgm:pt>
    <dgm:pt modelId="{DC9EAFB8-AC83-40F3-9AD2-91EE08ABEE6F}" type="pres">
      <dgm:prSet presAssocID="{7A69FEA2-EFBE-41F6-A574-F2220315AB73}" presName="Accent3" presStyleCnt="0"/>
      <dgm:spPr/>
    </dgm:pt>
    <dgm:pt modelId="{47A80089-9C74-4676-8AFF-B4A7A8439AF1}" type="pres">
      <dgm:prSet presAssocID="{7A69FEA2-EFBE-41F6-A574-F2220315AB73}" presName="Accent" presStyleLbl="bgShp" presStyleIdx="2" presStyleCnt="6"/>
      <dgm:spPr/>
    </dgm:pt>
    <dgm:pt modelId="{378755D7-C925-4E24-BB52-66CF480526A5}" type="pres">
      <dgm:prSet presAssocID="{7A69FEA2-EFBE-41F6-A574-F2220315AB73}" presName="Child3" presStyleLbl="node1" presStyleIdx="2" presStyleCnt="6">
        <dgm:presLayoutVars>
          <dgm:chMax val="0"/>
          <dgm:chPref val="0"/>
          <dgm:bulletEnabled val="1"/>
        </dgm:presLayoutVars>
      </dgm:prSet>
      <dgm:spPr/>
    </dgm:pt>
    <dgm:pt modelId="{1BC825CB-4930-4D7A-A127-FFD3F6DF94F2}" type="pres">
      <dgm:prSet presAssocID="{52C7E950-9E37-400B-BFB8-8D707EFFBF37}" presName="Accent4" presStyleCnt="0"/>
      <dgm:spPr/>
    </dgm:pt>
    <dgm:pt modelId="{470143F5-F8EE-47B9-B635-77DF4AB19579}" type="pres">
      <dgm:prSet presAssocID="{52C7E950-9E37-400B-BFB8-8D707EFFBF37}" presName="Accent" presStyleLbl="bgShp" presStyleIdx="3" presStyleCnt="6"/>
      <dgm:spPr/>
    </dgm:pt>
    <dgm:pt modelId="{82D85A42-A92B-48B5-AC7D-98875CB9BC51}" type="pres">
      <dgm:prSet presAssocID="{52C7E950-9E37-400B-BFB8-8D707EFFBF37}" presName="Child4" presStyleLbl="node1" presStyleIdx="3" presStyleCnt="6">
        <dgm:presLayoutVars>
          <dgm:chMax val="0"/>
          <dgm:chPref val="0"/>
          <dgm:bulletEnabled val="1"/>
        </dgm:presLayoutVars>
      </dgm:prSet>
      <dgm:spPr/>
    </dgm:pt>
    <dgm:pt modelId="{1346DC92-4E9A-4888-8ABD-5200631BBB45}" type="pres">
      <dgm:prSet presAssocID="{D6A37BC3-508A-4516-931C-C40D59CF6240}" presName="Accent5" presStyleCnt="0"/>
      <dgm:spPr/>
    </dgm:pt>
    <dgm:pt modelId="{50D24BC6-92B5-4746-B072-96204288E691}" type="pres">
      <dgm:prSet presAssocID="{D6A37BC3-508A-4516-931C-C40D59CF6240}" presName="Accent" presStyleLbl="bgShp" presStyleIdx="4" presStyleCnt="6"/>
      <dgm:spPr/>
    </dgm:pt>
    <dgm:pt modelId="{538BC832-F0C6-4058-A50D-ECC339C817B5}" type="pres">
      <dgm:prSet presAssocID="{D6A37BC3-508A-4516-931C-C40D59CF6240}" presName="Child5" presStyleLbl="node1" presStyleIdx="4" presStyleCnt="6">
        <dgm:presLayoutVars>
          <dgm:chMax val="0"/>
          <dgm:chPref val="0"/>
          <dgm:bulletEnabled val="1"/>
        </dgm:presLayoutVars>
      </dgm:prSet>
      <dgm:spPr/>
    </dgm:pt>
    <dgm:pt modelId="{89C00716-B557-45F1-9C08-E586B4280176}" type="pres">
      <dgm:prSet presAssocID="{9E5E9E36-FBA2-423C-92A0-B6FC1B34CEC5}" presName="Accent6" presStyleCnt="0"/>
      <dgm:spPr/>
    </dgm:pt>
    <dgm:pt modelId="{823E2227-41CC-4F6E-BDAE-54A77491A462}" type="pres">
      <dgm:prSet presAssocID="{9E5E9E36-FBA2-423C-92A0-B6FC1B34CEC5}" presName="Accent" presStyleLbl="bgShp" presStyleIdx="5" presStyleCnt="6"/>
      <dgm:spPr/>
    </dgm:pt>
    <dgm:pt modelId="{3BEC1D53-E252-4673-A417-EF64D9D7D411}" type="pres">
      <dgm:prSet presAssocID="{9E5E9E36-FBA2-423C-92A0-B6FC1B34CEC5}" presName="Child6" presStyleLbl="node1" presStyleIdx="5" presStyleCnt="6">
        <dgm:presLayoutVars>
          <dgm:chMax val="0"/>
          <dgm:chPref val="0"/>
          <dgm:bulletEnabled val="1"/>
        </dgm:presLayoutVars>
      </dgm:prSet>
      <dgm:spPr/>
    </dgm:pt>
  </dgm:ptLst>
  <dgm:cxnLst>
    <dgm:cxn modelId="{5B3FC403-B3B5-462A-AEF8-46D37D84ECAD}" srcId="{0621FB15-1A96-4649-BC19-44F8716CE105}" destId="{D6A37BC3-508A-4516-931C-C40D59CF6240}" srcOrd="4" destOrd="0" parTransId="{60D50072-CBCF-438E-BFBA-B451530E8750}" sibTransId="{649B3295-1E5F-4CD5-8952-D62CC5877689}"/>
    <dgm:cxn modelId="{7F99601A-E89C-4913-BD0D-1E430D45134C}" srcId="{0621FB15-1A96-4649-BC19-44F8716CE105}" destId="{9E5E9E36-FBA2-423C-92A0-B6FC1B34CEC5}" srcOrd="5" destOrd="0" parTransId="{A6393791-3015-44AE-94CB-914EC4A03DE2}" sibTransId="{528E978C-2B5F-428F-9A5F-7A30A25E6A20}"/>
    <dgm:cxn modelId="{BB13E931-90FE-4FD8-B9D4-C49A383ED987}" srcId="{6C41F8C5-76ED-4E55-87F9-7D505D8EE6EA}" destId="{0621FB15-1A96-4649-BC19-44F8716CE105}" srcOrd="0" destOrd="0" parTransId="{D18F607D-FB07-4D84-9B92-57139B7023B4}" sibTransId="{1BA19253-87DF-4F3D-BA59-08D3B859C0F6}"/>
    <dgm:cxn modelId="{56C5756E-7560-4B52-94D3-2F8270C51EF9}" srcId="{0621FB15-1A96-4649-BC19-44F8716CE105}" destId="{AD92AC29-8388-4268-9E13-F70D6BE54F2B}" srcOrd="0" destOrd="0" parTransId="{28B3649C-FBA1-4850-891C-D19BE7262CB5}" sibTransId="{5BDDB262-24E9-4B1B-A0DA-DBCBD08F8A34}"/>
    <dgm:cxn modelId="{A69A8A7D-63AC-4903-A632-F1205F0A247F}" type="presOf" srcId="{52C7E950-9E37-400B-BFB8-8D707EFFBF37}" destId="{82D85A42-A92B-48B5-AC7D-98875CB9BC51}" srcOrd="0" destOrd="0" presId="urn:microsoft.com/office/officeart/2011/layout/HexagonRadial"/>
    <dgm:cxn modelId="{769A0A86-46A5-4230-B6D7-3D2D1CDF9742}" type="presOf" srcId="{D6A37BC3-508A-4516-931C-C40D59CF6240}" destId="{538BC832-F0C6-4058-A50D-ECC339C817B5}" srcOrd="0" destOrd="0" presId="urn:microsoft.com/office/officeart/2011/layout/HexagonRadial"/>
    <dgm:cxn modelId="{055FDD92-9F06-4C1A-82D0-9939F1BBCE46}" type="presOf" srcId="{E60EBC02-4AC3-4AB7-8B77-5E43568F80D0}" destId="{FF5FEE73-9174-4B69-9FD1-7B875E9F0909}" srcOrd="0" destOrd="0" presId="urn:microsoft.com/office/officeart/2011/layout/HexagonRadial"/>
    <dgm:cxn modelId="{B9C720AC-4DC3-4CBE-81C5-CAB07D9FF592}" srcId="{0621FB15-1A96-4649-BC19-44F8716CE105}" destId="{7A69FEA2-EFBE-41F6-A574-F2220315AB73}" srcOrd="2" destOrd="0" parTransId="{7AE7D694-3669-4906-80B8-DACDACA5E66A}" sibTransId="{363D75F4-C8A4-42D6-B20E-99D5476060C0}"/>
    <dgm:cxn modelId="{386118B1-616C-4BAD-AD75-F4013290B058}" type="presOf" srcId="{6C41F8C5-76ED-4E55-87F9-7D505D8EE6EA}" destId="{65301F87-16CA-4B4C-82E1-565C878728D5}" srcOrd="0" destOrd="0" presId="urn:microsoft.com/office/officeart/2011/layout/HexagonRadial"/>
    <dgm:cxn modelId="{B2031BCB-E15D-45FF-BB93-53488854A196}" type="presOf" srcId="{0621FB15-1A96-4649-BC19-44F8716CE105}" destId="{E3F9FCB7-6553-41F3-8DE1-0031A031CDA8}" srcOrd="0" destOrd="0" presId="urn:microsoft.com/office/officeart/2011/layout/HexagonRadial"/>
    <dgm:cxn modelId="{3E4D74D2-8578-4989-BC05-D8F6B9E5FE8A}" srcId="{0621FB15-1A96-4649-BC19-44F8716CE105}" destId="{52C7E950-9E37-400B-BFB8-8D707EFFBF37}" srcOrd="3" destOrd="0" parTransId="{83B675ED-3FAA-41EE-8461-BE988EEDC287}" sibTransId="{728BC766-9409-47C9-A47C-B765B1378C4C}"/>
    <dgm:cxn modelId="{93734ADB-5AD8-48FB-A246-761E55814352}" type="presOf" srcId="{7A69FEA2-EFBE-41F6-A574-F2220315AB73}" destId="{378755D7-C925-4E24-BB52-66CF480526A5}" srcOrd="0" destOrd="0" presId="urn:microsoft.com/office/officeart/2011/layout/HexagonRadial"/>
    <dgm:cxn modelId="{91DA0DEC-0EBA-4A88-A4CA-BF38F8F699F1}" type="presOf" srcId="{9E5E9E36-FBA2-423C-92A0-B6FC1B34CEC5}" destId="{3BEC1D53-E252-4673-A417-EF64D9D7D411}" srcOrd="0" destOrd="0" presId="urn:microsoft.com/office/officeart/2011/layout/HexagonRadial"/>
    <dgm:cxn modelId="{FCF1FAF1-587F-4CC7-9AEF-4418A323C411}" type="presOf" srcId="{AD92AC29-8388-4268-9E13-F70D6BE54F2B}" destId="{895713EF-605A-472E-A0FC-182F06D07390}" srcOrd="0" destOrd="0" presId="urn:microsoft.com/office/officeart/2011/layout/HexagonRadial"/>
    <dgm:cxn modelId="{4C6876F5-2754-4B36-99CF-5A0C9F107AD1}" srcId="{0621FB15-1A96-4649-BC19-44F8716CE105}" destId="{E60EBC02-4AC3-4AB7-8B77-5E43568F80D0}" srcOrd="1" destOrd="0" parTransId="{C90C17DB-82FC-4139-8D4F-D35964376A14}" sibTransId="{71E370C9-6532-4220-AAE0-046D393FF7F4}"/>
    <dgm:cxn modelId="{764804F7-82D2-4C44-BC73-3931BE0273B2}" type="presParOf" srcId="{65301F87-16CA-4B4C-82E1-565C878728D5}" destId="{E3F9FCB7-6553-41F3-8DE1-0031A031CDA8}" srcOrd="0" destOrd="0" presId="urn:microsoft.com/office/officeart/2011/layout/HexagonRadial"/>
    <dgm:cxn modelId="{7ED86354-33B4-4098-9FB0-3A38C5869EB2}" type="presParOf" srcId="{65301F87-16CA-4B4C-82E1-565C878728D5}" destId="{5A4B40FA-44A1-4B1A-B049-0D95830F3114}" srcOrd="1" destOrd="0" presId="urn:microsoft.com/office/officeart/2011/layout/HexagonRadial"/>
    <dgm:cxn modelId="{12859015-F9CC-4992-993E-832018E241D5}" type="presParOf" srcId="{5A4B40FA-44A1-4B1A-B049-0D95830F3114}" destId="{90507A72-1E9A-4B9E-82CB-E2ACA0BE0B1B}" srcOrd="0" destOrd="0" presId="urn:microsoft.com/office/officeart/2011/layout/HexagonRadial"/>
    <dgm:cxn modelId="{10C1EABF-5D2C-4AD0-B1E2-6C8A013A5598}" type="presParOf" srcId="{65301F87-16CA-4B4C-82E1-565C878728D5}" destId="{895713EF-605A-472E-A0FC-182F06D07390}" srcOrd="2" destOrd="0" presId="urn:microsoft.com/office/officeart/2011/layout/HexagonRadial"/>
    <dgm:cxn modelId="{3F1DA0BD-EEF8-4990-9A2D-2411C58AFFDF}" type="presParOf" srcId="{65301F87-16CA-4B4C-82E1-565C878728D5}" destId="{AA3C9156-F1FB-485B-B266-437FD0E61AF5}" srcOrd="3" destOrd="0" presId="urn:microsoft.com/office/officeart/2011/layout/HexagonRadial"/>
    <dgm:cxn modelId="{78E89EB5-2E29-4E32-8FF7-BB40B758126B}" type="presParOf" srcId="{AA3C9156-F1FB-485B-B266-437FD0E61AF5}" destId="{97C237CC-C4FE-41DA-9818-CEB2931DAE61}" srcOrd="0" destOrd="0" presId="urn:microsoft.com/office/officeart/2011/layout/HexagonRadial"/>
    <dgm:cxn modelId="{108DA15B-EA7C-41D0-AB66-34859525ACDE}" type="presParOf" srcId="{65301F87-16CA-4B4C-82E1-565C878728D5}" destId="{FF5FEE73-9174-4B69-9FD1-7B875E9F0909}" srcOrd="4" destOrd="0" presId="urn:microsoft.com/office/officeart/2011/layout/HexagonRadial"/>
    <dgm:cxn modelId="{69012C00-13DC-4593-9E82-0776F62E8A94}" type="presParOf" srcId="{65301F87-16CA-4B4C-82E1-565C878728D5}" destId="{DC9EAFB8-AC83-40F3-9AD2-91EE08ABEE6F}" srcOrd="5" destOrd="0" presId="urn:microsoft.com/office/officeart/2011/layout/HexagonRadial"/>
    <dgm:cxn modelId="{EB51CB85-8FF2-4470-80B9-2A0CCE2F356A}" type="presParOf" srcId="{DC9EAFB8-AC83-40F3-9AD2-91EE08ABEE6F}" destId="{47A80089-9C74-4676-8AFF-B4A7A8439AF1}" srcOrd="0" destOrd="0" presId="urn:microsoft.com/office/officeart/2011/layout/HexagonRadial"/>
    <dgm:cxn modelId="{00E5C8DC-1B80-4375-80E2-684650D72267}" type="presParOf" srcId="{65301F87-16CA-4B4C-82E1-565C878728D5}" destId="{378755D7-C925-4E24-BB52-66CF480526A5}" srcOrd="6" destOrd="0" presId="urn:microsoft.com/office/officeart/2011/layout/HexagonRadial"/>
    <dgm:cxn modelId="{5AA045B8-45D1-4EE9-AC1E-016F9C05AE2D}" type="presParOf" srcId="{65301F87-16CA-4B4C-82E1-565C878728D5}" destId="{1BC825CB-4930-4D7A-A127-FFD3F6DF94F2}" srcOrd="7" destOrd="0" presId="urn:microsoft.com/office/officeart/2011/layout/HexagonRadial"/>
    <dgm:cxn modelId="{7FE5A6AA-C296-45BB-9FCA-835C4C1AE5A7}" type="presParOf" srcId="{1BC825CB-4930-4D7A-A127-FFD3F6DF94F2}" destId="{470143F5-F8EE-47B9-B635-77DF4AB19579}" srcOrd="0" destOrd="0" presId="urn:microsoft.com/office/officeart/2011/layout/HexagonRadial"/>
    <dgm:cxn modelId="{C5C100D5-1A09-422C-A811-0A20FF766C6C}" type="presParOf" srcId="{65301F87-16CA-4B4C-82E1-565C878728D5}" destId="{82D85A42-A92B-48B5-AC7D-98875CB9BC51}" srcOrd="8" destOrd="0" presId="urn:microsoft.com/office/officeart/2011/layout/HexagonRadial"/>
    <dgm:cxn modelId="{D23AEDFD-214F-424C-B851-51BF766D5DBE}" type="presParOf" srcId="{65301F87-16CA-4B4C-82E1-565C878728D5}" destId="{1346DC92-4E9A-4888-8ABD-5200631BBB45}" srcOrd="9" destOrd="0" presId="urn:microsoft.com/office/officeart/2011/layout/HexagonRadial"/>
    <dgm:cxn modelId="{CDBEA212-311F-4F24-8A85-D5B983F746A9}" type="presParOf" srcId="{1346DC92-4E9A-4888-8ABD-5200631BBB45}" destId="{50D24BC6-92B5-4746-B072-96204288E691}" srcOrd="0" destOrd="0" presId="urn:microsoft.com/office/officeart/2011/layout/HexagonRadial"/>
    <dgm:cxn modelId="{C75C7995-7890-42C4-8CE7-89B7F2849455}" type="presParOf" srcId="{65301F87-16CA-4B4C-82E1-565C878728D5}" destId="{538BC832-F0C6-4058-A50D-ECC339C817B5}" srcOrd="10" destOrd="0" presId="urn:microsoft.com/office/officeart/2011/layout/HexagonRadial"/>
    <dgm:cxn modelId="{D6AE31A6-2463-48C9-AA76-5F299D176D3F}" type="presParOf" srcId="{65301F87-16CA-4B4C-82E1-565C878728D5}" destId="{89C00716-B557-45F1-9C08-E586B4280176}" srcOrd="11" destOrd="0" presId="urn:microsoft.com/office/officeart/2011/layout/HexagonRadial"/>
    <dgm:cxn modelId="{7CB9D67B-1C6D-43AA-85BD-A33CBB0E184E}" type="presParOf" srcId="{89C00716-B557-45F1-9C08-E586B4280176}" destId="{823E2227-41CC-4F6E-BDAE-54A77491A462}" srcOrd="0" destOrd="0" presId="urn:microsoft.com/office/officeart/2011/layout/HexagonRadial"/>
    <dgm:cxn modelId="{3FF639A2-5924-43C0-8998-9893939EAD15}" type="presParOf" srcId="{65301F87-16CA-4B4C-82E1-565C878728D5}" destId="{3BEC1D53-E252-4673-A417-EF64D9D7D41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9FCB7-6553-41F3-8DE1-0031A031CDA8}">
      <dsp:nvSpPr>
        <dsp:cNvPr id="0" name=""/>
        <dsp:cNvSpPr/>
      </dsp:nvSpPr>
      <dsp:spPr>
        <a:xfrm>
          <a:off x="3012771" y="1733650"/>
          <a:ext cx="2203545" cy="1906155"/>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Social, Economic and Environmental Well-Being</a:t>
          </a:r>
        </a:p>
      </dsp:txBody>
      <dsp:txXfrm>
        <a:off x="3377929" y="2049527"/>
        <a:ext cx="1473229" cy="1274401"/>
      </dsp:txXfrm>
    </dsp:sp>
    <dsp:sp modelId="{97C237CC-C4FE-41DA-9818-CEB2931DAE61}">
      <dsp:nvSpPr>
        <dsp:cNvPr id="0" name=""/>
        <dsp:cNvSpPr/>
      </dsp:nvSpPr>
      <dsp:spPr>
        <a:xfrm>
          <a:off x="4392613" y="821683"/>
          <a:ext cx="831391" cy="716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713EF-605A-472E-A0FC-182F06D07390}">
      <dsp:nvSpPr>
        <dsp:cNvPr id="0" name=""/>
        <dsp:cNvSpPr/>
      </dsp:nvSpPr>
      <dsp:spPr>
        <a:xfrm>
          <a:off x="3215749" y="0"/>
          <a:ext cx="1805789" cy="1562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People</a:t>
          </a:r>
        </a:p>
      </dsp:txBody>
      <dsp:txXfrm>
        <a:off x="3515007" y="258893"/>
        <a:ext cx="1207273" cy="1044434"/>
      </dsp:txXfrm>
    </dsp:sp>
    <dsp:sp modelId="{47A80089-9C74-4676-8AFF-B4A7A8439AF1}">
      <dsp:nvSpPr>
        <dsp:cNvPr id="0" name=""/>
        <dsp:cNvSpPr/>
      </dsp:nvSpPr>
      <dsp:spPr>
        <a:xfrm>
          <a:off x="5362911" y="2160882"/>
          <a:ext cx="831391" cy="716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5FEE73-9174-4B69-9FD1-7B875E9F0909}">
      <dsp:nvSpPr>
        <dsp:cNvPr id="0" name=""/>
        <dsp:cNvSpPr/>
      </dsp:nvSpPr>
      <dsp:spPr>
        <a:xfrm>
          <a:off x="4871868" y="960870"/>
          <a:ext cx="1805789" cy="1562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Place</a:t>
          </a:r>
        </a:p>
      </dsp:txBody>
      <dsp:txXfrm>
        <a:off x="5171126" y="1219763"/>
        <a:ext cx="1207273" cy="1044434"/>
      </dsp:txXfrm>
    </dsp:sp>
    <dsp:sp modelId="{470143F5-F8EE-47B9-B635-77DF4AB19579}">
      <dsp:nvSpPr>
        <dsp:cNvPr id="0" name=""/>
        <dsp:cNvSpPr/>
      </dsp:nvSpPr>
      <dsp:spPr>
        <a:xfrm>
          <a:off x="4688880" y="3672587"/>
          <a:ext cx="831391" cy="716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755D7-C925-4E24-BB52-66CF480526A5}">
      <dsp:nvSpPr>
        <dsp:cNvPr id="0" name=""/>
        <dsp:cNvSpPr/>
      </dsp:nvSpPr>
      <dsp:spPr>
        <a:xfrm>
          <a:off x="4871868" y="2849829"/>
          <a:ext cx="1805789" cy="1562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Participation</a:t>
          </a:r>
        </a:p>
      </dsp:txBody>
      <dsp:txXfrm>
        <a:off x="5171126" y="3108722"/>
        <a:ext cx="1207273" cy="1044434"/>
      </dsp:txXfrm>
    </dsp:sp>
    <dsp:sp modelId="{50D24BC6-92B5-4746-B072-96204288E691}">
      <dsp:nvSpPr>
        <dsp:cNvPr id="0" name=""/>
        <dsp:cNvSpPr/>
      </dsp:nvSpPr>
      <dsp:spPr>
        <a:xfrm>
          <a:off x="3016871" y="3829508"/>
          <a:ext cx="831391" cy="716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85A42-A92B-48B5-AC7D-98875CB9BC51}">
      <dsp:nvSpPr>
        <dsp:cNvPr id="0" name=""/>
        <dsp:cNvSpPr/>
      </dsp:nvSpPr>
      <dsp:spPr>
        <a:xfrm>
          <a:off x="3215749" y="3811773"/>
          <a:ext cx="1805789" cy="1562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Prosperity</a:t>
          </a:r>
        </a:p>
      </dsp:txBody>
      <dsp:txXfrm>
        <a:off x="3515007" y="4070666"/>
        <a:ext cx="1207273" cy="1044434"/>
      </dsp:txXfrm>
    </dsp:sp>
    <dsp:sp modelId="{823E2227-41CC-4F6E-BDAE-54A77491A462}">
      <dsp:nvSpPr>
        <dsp:cNvPr id="0" name=""/>
        <dsp:cNvSpPr/>
      </dsp:nvSpPr>
      <dsp:spPr>
        <a:xfrm>
          <a:off x="2030684" y="2490846"/>
          <a:ext cx="831391" cy="716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8BC832-F0C6-4058-A50D-ECC339C817B5}">
      <dsp:nvSpPr>
        <dsp:cNvPr id="0" name=""/>
        <dsp:cNvSpPr/>
      </dsp:nvSpPr>
      <dsp:spPr>
        <a:xfrm>
          <a:off x="1551942" y="2850903"/>
          <a:ext cx="1805789" cy="1562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Planet</a:t>
          </a:r>
        </a:p>
      </dsp:txBody>
      <dsp:txXfrm>
        <a:off x="1851200" y="3109796"/>
        <a:ext cx="1207273" cy="1044434"/>
      </dsp:txXfrm>
    </dsp:sp>
    <dsp:sp modelId="{3BEC1D53-E252-4673-A417-EF64D9D7D411}">
      <dsp:nvSpPr>
        <dsp:cNvPr id="0" name=""/>
        <dsp:cNvSpPr/>
      </dsp:nvSpPr>
      <dsp:spPr>
        <a:xfrm>
          <a:off x="1551942" y="958720"/>
          <a:ext cx="1805789" cy="156222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Peace</a:t>
          </a:r>
        </a:p>
      </dsp:txBody>
      <dsp:txXfrm>
        <a:off x="1851200" y="1217613"/>
        <a:ext cx="1207273" cy="1044434"/>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9992D-E8E4-4332-A09C-2CF3F2F845B9}" type="datetimeFigureOut">
              <a:rPr lang="en-GB" smtClean="0"/>
              <a:t>03/06/2024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5B704-5AE0-4E90-93D2-288F1CAE9B31}" type="slidenum">
              <a:rPr lang="en-GB" smtClean="0"/>
              <a:t>‹#›</a:t>
            </a:fld>
            <a:endParaRPr lang="en-GB"/>
          </a:p>
        </p:txBody>
      </p:sp>
    </p:spTree>
    <p:extLst>
      <p:ext uri="{BB962C8B-B14F-4D97-AF65-F5344CB8AC3E}">
        <p14:creationId xmlns:p14="http://schemas.microsoft.com/office/powerpoint/2010/main" val="286629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66187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660353-882A-FB4A-916E-692423F608A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209326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660353-882A-FB4A-916E-692423F608A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278723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60388"/>
            <a:ext cx="4620676" cy="513186"/>
          </a:xfrm>
        </p:spPr>
        <p:txBody>
          <a:bodyPr>
            <a:normAutofit/>
          </a:bodyPr>
          <a:lstStyle>
            <a:lvl1pPr algn="l">
              <a:defRPr sz="2400" b="1" i="0">
                <a:latin typeface="Arial"/>
                <a:cs typeface="Arial"/>
              </a:defRPr>
            </a:lvl1pPr>
          </a:lstStyle>
          <a:p>
            <a:r>
              <a:rPr lang="en-GB" dirty="0"/>
              <a:t>Header</a:t>
            </a:r>
            <a:endParaRPr lang="en-US" dirty="0"/>
          </a:p>
        </p:txBody>
      </p:sp>
      <p:sp>
        <p:nvSpPr>
          <p:cNvPr id="3" name="Subtitle 2"/>
          <p:cNvSpPr>
            <a:spLocks noGrp="1"/>
          </p:cNvSpPr>
          <p:nvPr>
            <p:ph type="subTitle" idx="1"/>
          </p:nvPr>
        </p:nvSpPr>
        <p:spPr>
          <a:xfrm>
            <a:off x="685800" y="2295092"/>
            <a:ext cx="7533034" cy="3135107"/>
          </a:xfrm>
        </p:spPr>
        <p:txBody>
          <a:bodyPr>
            <a:normAutofit/>
          </a:bodyPr>
          <a:lstStyle>
            <a:lvl1pPr marL="0" indent="0" algn="l">
              <a:buNone/>
              <a:defRPr sz="20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846276" y="159598"/>
            <a:ext cx="2133600" cy="365125"/>
          </a:xfrm>
        </p:spPr>
        <p:txBody>
          <a:bodyPr/>
          <a:lstStyle/>
          <a:p>
            <a:fld id="{4215E9AB-D478-CF4C-8105-E92636F8AB75}" type="datetimeFigureOut">
              <a:rPr lang="en-US" smtClean="0"/>
              <a:t>6/3/2024</a:t>
            </a:fld>
            <a:endParaRPr lang="en-US"/>
          </a:p>
        </p:txBody>
      </p:sp>
    </p:spTree>
    <p:extLst>
      <p:ext uri="{BB962C8B-B14F-4D97-AF65-F5344CB8AC3E}">
        <p14:creationId xmlns:p14="http://schemas.microsoft.com/office/powerpoint/2010/main" val="199111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15E9AB-D478-CF4C-8105-E92636F8AB7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2963710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215E9AB-D478-CF4C-8105-E92636F8AB7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282532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215E9AB-D478-CF4C-8105-E92636F8AB7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153459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215E9AB-D478-CF4C-8105-E92636F8AB75}"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277706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215E9AB-D478-CF4C-8105-E92636F8AB75}"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84249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5E9AB-D478-CF4C-8105-E92636F8AB75}"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55947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15E9AB-D478-CF4C-8105-E92636F8AB7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409914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660353-882A-FB4A-916E-692423F608A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1594043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215E9AB-D478-CF4C-8105-E92636F8AB7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73155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15E9AB-D478-CF4C-8105-E92636F8AB7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282614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15E9AB-D478-CF4C-8105-E92636F8AB7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24F502-0060-0044-9863-9EC9686E3680}" type="slidenum">
              <a:rPr lang="en-US" smtClean="0"/>
              <a:t>‹#›</a:t>
            </a:fld>
            <a:endParaRPr lang="en-US"/>
          </a:p>
        </p:txBody>
      </p:sp>
    </p:spTree>
    <p:extLst>
      <p:ext uri="{BB962C8B-B14F-4D97-AF65-F5344CB8AC3E}">
        <p14:creationId xmlns:p14="http://schemas.microsoft.com/office/powerpoint/2010/main" val="3916366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055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E660353-882A-FB4A-916E-692423F608A5}"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304811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E660353-882A-FB4A-916E-692423F608A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417391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E660353-882A-FB4A-916E-692423F608A5}"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140358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E660353-882A-FB4A-916E-692423F608A5}"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234507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60353-882A-FB4A-916E-692423F608A5}"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121587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660353-882A-FB4A-916E-692423F608A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183767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660353-882A-FB4A-916E-692423F608A5}"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1AFB3-2478-5C4C-8552-479C8AD7ABDB}" type="slidenum">
              <a:rPr lang="en-US" smtClean="0"/>
              <a:t>‹#›</a:t>
            </a:fld>
            <a:endParaRPr lang="en-US"/>
          </a:p>
        </p:txBody>
      </p:sp>
    </p:spTree>
    <p:extLst>
      <p:ext uri="{BB962C8B-B14F-4D97-AF65-F5344CB8AC3E}">
        <p14:creationId xmlns:p14="http://schemas.microsoft.com/office/powerpoint/2010/main" val="25694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60353-882A-FB4A-916E-692423F608A5}" type="datetimeFigureOut">
              <a:rPr lang="en-US" smtClean="0"/>
              <a:t>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1AFB3-2478-5C4C-8552-479C8AD7ABDB}" type="slidenum">
              <a:rPr lang="en-US" smtClean="0"/>
              <a:t>‹#›</a:t>
            </a:fld>
            <a:endParaRPr lang="en-US"/>
          </a:p>
        </p:txBody>
      </p:sp>
      <p:pic>
        <p:nvPicPr>
          <p:cNvPr id="9" name="Picture 8" descr="cover white-01-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1897"/>
            <a:ext cx="9144000" cy="6858000"/>
          </a:xfrm>
          <a:prstGeom prst="rect">
            <a:avLst/>
          </a:prstGeom>
        </p:spPr>
      </p:pic>
    </p:spTree>
    <p:extLst>
      <p:ext uri="{BB962C8B-B14F-4D97-AF65-F5344CB8AC3E}">
        <p14:creationId xmlns:p14="http://schemas.microsoft.com/office/powerpoint/2010/main" val="5649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5E9AB-D478-CF4C-8105-E92636F8AB75}" type="datetimeFigureOut">
              <a:rPr lang="en-US" smtClean="0"/>
              <a:t>6/3/2024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4F502-0060-0044-9863-9EC9686E3680}" type="slidenum">
              <a:rPr lang="en-US" smtClean="0"/>
              <a:t>‹#›</a:t>
            </a:fld>
            <a:endParaRPr lang="en-US"/>
          </a:p>
        </p:txBody>
      </p:sp>
      <p:pic>
        <p:nvPicPr>
          <p:cNvPr id="7" name="Picture 6" descr="MASTER-0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9196"/>
            <a:ext cx="9144000" cy="6858000"/>
          </a:xfrm>
          <a:prstGeom prst="rect">
            <a:avLst/>
          </a:prstGeom>
        </p:spPr>
      </p:pic>
    </p:spTree>
    <p:extLst>
      <p:ext uri="{BB962C8B-B14F-4D97-AF65-F5344CB8AC3E}">
        <p14:creationId xmlns:p14="http://schemas.microsoft.com/office/powerpoint/2010/main" val="548349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communitycvs.org.uk/action/bwd-community-network/"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cid:image003.jpg@01D86071.E968CC80" TargetMode="External"/><Relationship Id="rId2" Type="http://schemas.openxmlformats.org/officeDocument/2006/relationships/image" Target="../media/image26.jpe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199"/>
            <a:ext cx="6400800" cy="2406445"/>
          </a:xfrm>
        </p:spPr>
        <p:txBody>
          <a:bodyPr>
            <a:normAutofit lnSpcReduction="10000"/>
          </a:bodyPr>
          <a:lstStyle/>
          <a:p>
            <a:r>
              <a:rPr lang="en-US" sz="3600" dirty="0">
                <a:solidFill>
                  <a:schemeClr val="tx1"/>
                </a:solidFill>
              </a:rPr>
              <a:t>Introducing the BwD Community Network and the 6Ps</a:t>
            </a:r>
          </a:p>
          <a:p>
            <a:r>
              <a:rPr lang="en-US" sz="3600" dirty="0">
                <a:solidFill>
                  <a:schemeClr val="tx1"/>
                </a:solidFill>
              </a:rPr>
              <a:t>Garth Hodgkinson, CEO, CVS</a:t>
            </a:r>
          </a:p>
          <a:p>
            <a:r>
              <a:rPr lang="en-US" sz="3600" dirty="0">
                <a:solidFill>
                  <a:schemeClr val="tx1"/>
                </a:solidFill>
              </a:rPr>
              <a:t>04</a:t>
            </a:r>
            <a:r>
              <a:rPr lang="en-US" sz="3600" baseline="30000" dirty="0">
                <a:solidFill>
                  <a:schemeClr val="tx1"/>
                </a:solidFill>
              </a:rPr>
              <a:t>th</a:t>
            </a:r>
            <a:r>
              <a:rPr lang="en-US" sz="3600" dirty="0">
                <a:solidFill>
                  <a:schemeClr val="tx1"/>
                </a:solidFill>
              </a:rPr>
              <a:t> June 2024</a:t>
            </a:r>
          </a:p>
          <a:p>
            <a:endParaRPr lang="en-US" sz="3600"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135441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BB51-3A30-BC3E-BFDA-3029A11EC814}"/>
              </a:ext>
            </a:extLst>
          </p:cNvPr>
          <p:cNvSpPr>
            <a:spLocks noGrp="1"/>
          </p:cNvSpPr>
          <p:nvPr>
            <p:ph type="title"/>
          </p:nvPr>
        </p:nvSpPr>
        <p:spPr/>
        <p:txBody>
          <a:bodyPr/>
          <a:lstStyle/>
          <a:p>
            <a:r>
              <a:rPr lang="en-GB" dirty="0"/>
              <a:t>THE SIX Ps</a:t>
            </a:r>
          </a:p>
        </p:txBody>
      </p:sp>
      <p:graphicFrame>
        <p:nvGraphicFramePr>
          <p:cNvPr id="4" name="Content Placeholder 3">
            <a:extLst>
              <a:ext uri="{FF2B5EF4-FFF2-40B4-BE49-F238E27FC236}">
                <a16:creationId xmlns:a16="http://schemas.microsoft.com/office/drawing/2014/main" id="{EB46E9B5-29C7-40C7-3B7B-407F8CB32765}"/>
              </a:ext>
            </a:extLst>
          </p:cNvPr>
          <p:cNvGraphicFramePr>
            <a:graphicFrameLocks noGrp="1"/>
          </p:cNvGraphicFramePr>
          <p:nvPr>
            <p:ph idx="1"/>
            <p:extLst>
              <p:ext uri="{D42A27DB-BD31-4B8C-83A1-F6EECF244321}">
                <p14:modId xmlns:p14="http://schemas.microsoft.com/office/powerpoint/2010/main" val="1553758152"/>
              </p:ext>
            </p:extLst>
          </p:nvPr>
        </p:nvGraphicFramePr>
        <p:xfrm>
          <a:off x="457200" y="1209368"/>
          <a:ext cx="8229600" cy="5373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1E829DB7-1BF5-6E0A-1D37-C9FFE5E9F6A4}"/>
              </a:ext>
            </a:extLst>
          </p:cNvPr>
          <p:cNvCxnSpPr/>
          <p:nvPr/>
        </p:nvCxnSpPr>
        <p:spPr>
          <a:xfrm>
            <a:off x="4572000" y="2438400"/>
            <a:ext cx="0" cy="7669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985F5F1-26FF-11D2-2480-23F17865EA22}"/>
              </a:ext>
            </a:extLst>
          </p:cNvPr>
          <p:cNvCxnSpPr/>
          <p:nvPr/>
        </p:nvCxnSpPr>
        <p:spPr>
          <a:xfrm>
            <a:off x="4572000" y="4517923"/>
            <a:ext cx="0" cy="7669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98D195E-5613-EC49-BCF9-B7932173AD94}"/>
              </a:ext>
            </a:extLst>
          </p:cNvPr>
          <p:cNvCxnSpPr>
            <a:cxnSpLocks/>
          </p:cNvCxnSpPr>
          <p:nvPr/>
        </p:nvCxnSpPr>
        <p:spPr>
          <a:xfrm flipH="1">
            <a:off x="5132439" y="3116826"/>
            <a:ext cx="766916" cy="506361"/>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5F78DD01-6BC1-5A1C-C359-F95D86962C23}"/>
              </a:ext>
            </a:extLst>
          </p:cNvPr>
          <p:cNvCxnSpPr>
            <a:cxnSpLocks/>
          </p:cNvCxnSpPr>
          <p:nvPr/>
        </p:nvCxnSpPr>
        <p:spPr>
          <a:xfrm flipH="1">
            <a:off x="3210232" y="4154129"/>
            <a:ext cx="766916" cy="506361"/>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231EA90-D053-7972-B70B-3B5C76A167B7}"/>
              </a:ext>
            </a:extLst>
          </p:cNvPr>
          <p:cNvCxnSpPr>
            <a:cxnSpLocks/>
          </p:cNvCxnSpPr>
          <p:nvPr/>
        </p:nvCxnSpPr>
        <p:spPr>
          <a:xfrm flipH="1" flipV="1">
            <a:off x="3244646" y="3161071"/>
            <a:ext cx="766916" cy="4621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2AEE98D-FE72-E9C9-8FEB-889420A4FFAD}"/>
              </a:ext>
            </a:extLst>
          </p:cNvPr>
          <p:cNvCxnSpPr>
            <a:cxnSpLocks/>
          </p:cNvCxnSpPr>
          <p:nvPr/>
        </p:nvCxnSpPr>
        <p:spPr>
          <a:xfrm flipH="1">
            <a:off x="5093110" y="5031658"/>
            <a:ext cx="766916" cy="506361"/>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7DDA174-5BEC-65AA-ECF0-5837FF9C6D94}"/>
              </a:ext>
            </a:extLst>
          </p:cNvPr>
          <p:cNvCxnSpPr>
            <a:cxnSpLocks/>
          </p:cNvCxnSpPr>
          <p:nvPr/>
        </p:nvCxnSpPr>
        <p:spPr>
          <a:xfrm flipH="1">
            <a:off x="3367549" y="2185219"/>
            <a:ext cx="766916" cy="506361"/>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B3ECAB1-3937-88A8-A2E9-235D23FE8D68}"/>
              </a:ext>
            </a:extLst>
          </p:cNvPr>
          <p:cNvCxnSpPr>
            <a:cxnSpLocks/>
          </p:cNvCxnSpPr>
          <p:nvPr/>
        </p:nvCxnSpPr>
        <p:spPr>
          <a:xfrm flipH="1" flipV="1">
            <a:off x="5043949" y="2207342"/>
            <a:ext cx="766916" cy="4621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613C1FF-309F-89AD-40E7-74A7B3AE45EB}"/>
              </a:ext>
            </a:extLst>
          </p:cNvPr>
          <p:cNvCxnSpPr>
            <a:cxnSpLocks/>
          </p:cNvCxnSpPr>
          <p:nvPr/>
        </p:nvCxnSpPr>
        <p:spPr>
          <a:xfrm flipH="1" flipV="1">
            <a:off x="3372466" y="5068528"/>
            <a:ext cx="766916" cy="4621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73657FE-53DB-0CEB-5BD7-01E07DB07996}"/>
              </a:ext>
            </a:extLst>
          </p:cNvPr>
          <p:cNvCxnSpPr/>
          <p:nvPr/>
        </p:nvCxnSpPr>
        <p:spPr>
          <a:xfrm>
            <a:off x="6258232" y="3517823"/>
            <a:ext cx="0" cy="7669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F499F83-041F-EE73-882A-3B01CEA7A4F3}"/>
              </a:ext>
            </a:extLst>
          </p:cNvPr>
          <p:cNvCxnSpPr/>
          <p:nvPr/>
        </p:nvCxnSpPr>
        <p:spPr>
          <a:xfrm>
            <a:off x="2925097" y="3512907"/>
            <a:ext cx="0" cy="766916"/>
          </a:xfrm>
          <a:prstGeom prst="straightConnector1">
            <a:avLst/>
          </a:prstGeom>
          <a:ln w="82550">
            <a:solidFill>
              <a:srgbClr val="FFFF00"/>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75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97C9-8000-AB48-5A8C-6D684A930C8D}"/>
              </a:ext>
            </a:extLst>
          </p:cNvPr>
          <p:cNvSpPr>
            <a:spLocks noGrp="1"/>
          </p:cNvSpPr>
          <p:nvPr>
            <p:ph type="title"/>
          </p:nvPr>
        </p:nvSpPr>
        <p:spPr/>
        <p:txBody>
          <a:bodyPr>
            <a:normAutofit/>
          </a:bodyPr>
          <a:lstStyle/>
          <a:p>
            <a:r>
              <a:rPr lang="en-GB" b="1" dirty="0"/>
              <a:t>PEOPLE: TODAY’S TOPIC?</a:t>
            </a:r>
            <a:endParaRPr lang="en-GB" dirty="0"/>
          </a:p>
        </p:txBody>
      </p:sp>
      <p:sp>
        <p:nvSpPr>
          <p:cNvPr id="3" name="Content Placeholder 2">
            <a:extLst>
              <a:ext uri="{FF2B5EF4-FFF2-40B4-BE49-F238E27FC236}">
                <a16:creationId xmlns:a16="http://schemas.microsoft.com/office/drawing/2014/main" id="{BD877150-09FA-81A7-304B-CAE9F0DF3550}"/>
              </a:ext>
            </a:extLst>
          </p:cNvPr>
          <p:cNvSpPr>
            <a:spLocks noGrp="1"/>
          </p:cNvSpPr>
          <p:nvPr>
            <p:ph idx="1"/>
          </p:nvPr>
        </p:nvSpPr>
        <p:spPr>
          <a:xfrm>
            <a:off x="457200" y="1248698"/>
            <a:ext cx="8229600" cy="4877466"/>
          </a:xfrm>
        </p:spPr>
        <p:txBody>
          <a:bodyPr>
            <a:normAutofit fontScale="92500" lnSpcReduction="10000"/>
          </a:bodyPr>
          <a:lstStyle/>
          <a:p>
            <a:pPr marL="0" indent="0" algn="just">
              <a:buNone/>
            </a:pPr>
            <a:r>
              <a:rPr lang="en-GB" b="1" dirty="0">
                <a:latin typeface="Aptos" panose="020B0004020202020204" pitchFamily="34" charset="0"/>
                <a:ea typeface="Aptos" panose="020B0004020202020204" pitchFamily="34" charset="0"/>
                <a:cs typeface="Aptos" panose="020B0004020202020204" pitchFamily="34" charset="0"/>
              </a:rPr>
              <a:t>Health: </a:t>
            </a:r>
            <a:r>
              <a:rPr lang="en-GB" dirty="0">
                <a:latin typeface="Aptos" panose="020B0004020202020204" pitchFamily="34" charset="0"/>
                <a:ea typeface="Aptos" panose="020B0004020202020204" pitchFamily="34" charset="0"/>
                <a:cs typeface="Aptos" panose="020B0004020202020204" pitchFamily="34" charset="0"/>
              </a:rPr>
              <a:t>H</a:t>
            </a:r>
            <a:r>
              <a:rPr lang="en-GB" sz="3200" dirty="0">
                <a:effectLst/>
                <a:latin typeface="Aptos" panose="020B0004020202020204" pitchFamily="34" charset="0"/>
                <a:ea typeface="Aptos" panose="020B0004020202020204" pitchFamily="34" charset="0"/>
                <a:cs typeface="Aptos" panose="020B0004020202020204" pitchFamily="34" charset="0"/>
              </a:rPr>
              <a:t>ow do we add healthy years to life in Blackburn with Darwen?</a:t>
            </a:r>
          </a:p>
          <a:p>
            <a:pPr marL="0" indent="0" algn="just">
              <a:buNone/>
            </a:pPr>
            <a:r>
              <a:rPr lang="en-GB" dirty="0">
                <a:latin typeface="Aptos" panose="020B0004020202020204" pitchFamily="34" charset="0"/>
                <a:ea typeface="Aptos" panose="020B0004020202020204" pitchFamily="34" charset="0"/>
                <a:cs typeface="Aptos" panose="020B0004020202020204" pitchFamily="34" charset="0"/>
              </a:rPr>
              <a:t>H</a:t>
            </a:r>
            <a:r>
              <a:rPr lang="en-GB" sz="3200" dirty="0">
                <a:effectLst/>
                <a:latin typeface="Aptos" panose="020B0004020202020204" pitchFamily="34" charset="0"/>
                <a:ea typeface="Aptos" panose="020B0004020202020204" pitchFamily="34" charset="0"/>
                <a:cs typeface="Aptos" panose="020B0004020202020204" pitchFamily="34" charset="0"/>
              </a:rPr>
              <a:t>ornby Lecture Theatre</a:t>
            </a:r>
          </a:p>
          <a:p>
            <a:pPr marL="0" indent="0" algn="just">
              <a:buNone/>
            </a:pPr>
            <a:endParaRPr lang="en-GB" dirty="0">
              <a:latin typeface="Aptos" panose="020B0004020202020204" pitchFamily="34" charset="0"/>
            </a:endParaRPr>
          </a:p>
          <a:p>
            <a:pPr marL="0" indent="0" algn="just">
              <a:buNone/>
            </a:pPr>
            <a:r>
              <a:rPr lang="en-GB" dirty="0">
                <a:latin typeface="Aptos" panose="020B0004020202020204" pitchFamily="34" charset="0"/>
              </a:rPr>
              <a:t>Life Expectancy is falling.</a:t>
            </a:r>
          </a:p>
          <a:p>
            <a:pPr marL="0" indent="0" algn="just">
              <a:buNone/>
            </a:pPr>
            <a:r>
              <a:rPr lang="en-GB" dirty="0">
                <a:latin typeface="Aptos" panose="020B0004020202020204" pitchFamily="34" charset="0"/>
              </a:rPr>
              <a:t>Healthy Life Expectancy is falling.</a:t>
            </a:r>
          </a:p>
          <a:p>
            <a:pPr marL="0" indent="0" algn="just">
              <a:buNone/>
            </a:pPr>
            <a:endParaRPr lang="en-GB" dirty="0">
              <a:latin typeface="Aptos" panose="020B0004020202020204" pitchFamily="34" charset="0"/>
            </a:endParaRPr>
          </a:p>
          <a:p>
            <a:pPr marL="0" indent="0" algn="just">
              <a:buNone/>
            </a:pPr>
            <a:r>
              <a:rPr lang="en-GB" dirty="0">
                <a:latin typeface="Aptos" panose="020B0004020202020204" pitchFamily="34" charset="0"/>
              </a:rPr>
              <a:t>How do we reverse these trends and especially for population groups experiencing the greatest health inequalities?</a:t>
            </a:r>
          </a:p>
          <a:p>
            <a:pPr marL="0" indent="0">
              <a:buNone/>
            </a:pPr>
            <a:endParaRPr lang="en-GB" dirty="0"/>
          </a:p>
        </p:txBody>
      </p:sp>
    </p:spTree>
    <p:extLst>
      <p:ext uri="{BB962C8B-B14F-4D97-AF65-F5344CB8AC3E}">
        <p14:creationId xmlns:p14="http://schemas.microsoft.com/office/powerpoint/2010/main" val="2888690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E2F8-EB97-7FAC-0D46-2B4661DB8FFA}"/>
              </a:ext>
            </a:extLst>
          </p:cNvPr>
          <p:cNvSpPr>
            <a:spLocks noGrp="1"/>
          </p:cNvSpPr>
          <p:nvPr>
            <p:ph type="title"/>
          </p:nvPr>
        </p:nvSpPr>
        <p:spPr/>
        <p:txBody>
          <a:bodyPr>
            <a:normAutofit fontScale="90000"/>
          </a:bodyPr>
          <a:lstStyle/>
          <a:p>
            <a:r>
              <a:rPr lang="en-GB" b="1" dirty="0"/>
              <a:t>PEOPLE: POTENTIAL FUTURE TOPICS?</a:t>
            </a:r>
          </a:p>
        </p:txBody>
      </p:sp>
      <p:sp>
        <p:nvSpPr>
          <p:cNvPr id="3" name="Content Placeholder 2">
            <a:extLst>
              <a:ext uri="{FF2B5EF4-FFF2-40B4-BE49-F238E27FC236}">
                <a16:creationId xmlns:a16="http://schemas.microsoft.com/office/drawing/2014/main" id="{388981DB-D4D7-41DF-E4CD-D885DE869D31}"/>
              </a:ext>
            </a:extLst>
          </p:cNvPr>
          <p:cNvSpPr>
            <a:spLocks noGrp="1"/>
          </p:cNvSpPr>
          <p:nvPr>
            <p:ph idx="1"/>
          </p:nvPr>
        </p:nvSpPr>
        <p:spPr>
          <a:xfrm>
            <a:off x="457200" y="1219200"/>
            <a:ext cx="8229600" cy="4906963"/>
          </a:xfrm>
        </p:spPr>
        <p:txBody>
          <a:bodyPr>
            <a:normAutofit fontScale="77500" lnSpcReduction="20000"/>
          </a:bodyPr>
          <a:lstStyle/>
          <a:p>
            <a:r>
              <a:rPr lang="en-GB" b="1" dirty="0"/>
              <a:t>Start Well</a:t>
            </a:r>
          </a:p>
          <a:p>
            <a:pPr lvl="1"/>
            <a:r>
              <a:rPr lang="en-GB" dirty="0"/>
              <a:t>Link to Families Hubs – to give everyone best start in life?</a:t>
            </a:r>
          </a:p>
          <a:p>
            <a:pPr lvl="1"/>
            <a:r>
              <a:rPr lang="en-GB" dirty="0"/>
              <a:t>Link to Young People’s Foundation – to improve our youth provision?</a:t>
            </a:r>
          </a:p>
          <a:p>
            <a:pPr lvl="1"/>
            <a:r>
              <a:rPr lang="en-GB" dirty="0"/>
              <a:t>Specific focus on Child poverty? SEND? LAC? Care Leavers?</a:t>
            </a:r>
          </a:p>
          <a:p>
            <a:r>
              <a:rPr lang="en-GB" b="1" dirty="0"/>
              <a:t>Live Well / Work Well</a:t>
            </a:r>
          </a:p>
          <a:p>
            <a:pPr lvl="1"/>
            <a:r>
              <a:rPr lang="en-GB" dirty="0"/>
              <a:t>Unemployed / economically inactive? Working poor?</a:t>
            </a:r>
          </a:p>
          <a:p>
            <a:pPr lvl="1"/>
            <a:r>
              <a:rPr lang="en-GB" dirty="0"/>
              <a:t>Adults facing multiple disadvantage (addiction, Homelessness, CJS, MH, DA) Asylum Seekers and Refugees?</a:t>
            </a:r>
          </a:p>
          <a:p>
            <a:pPr lvl="1"/>
            <a:r>
              <a:rPr lang="en-GB" dirty="0"/>
              <a:t>Carers, adults with LD, Mental health, adults with LTCs, etc.?</a:t>
            </a:r>
          </a:p>
          <a:p>
            <a:r>
              <a:rPr lang="en-GB" b="1" dirty="0"/>
              <a:t>Age Well / Die Well</a:t>
            </a:r>
          </a:p>
          <a:p>
            <a:pPr lvl="1"/>
            <a:r>
              <a:rPr lang="en-GB" dirty="0"/>
              <a:t>Frailty? Dementia? Loneliness? End of Life…?</a:t>
            </a:r>
          </a:p>
          <a:p>
            <a:pPr marL="0" indent="0">
              <a:buNone/>
            </a:pPr>
            <a:r>
              <a:rPr lang="en-GB" dirty="0"/>
              <a:t>What population groups should we prioritise?</a:t>
            </a:r>
          </a:p>
          <a:p>
            <a:pPr marL="0" indent="0">
              <a:buNone/>
            </a:pPr>
            <a:r>
              <a:rPr lang="en-GB" dirty="0"/>
              <a:t>Are there other specific population groups (Core 20 Plus 5)?</a:t>
            </a:r>
          </a:p>
          <a:p>
            <a:pPr marL="0" indent="0">
              <a:buNone/>
            </a:pPr>
            <a:endParaRPr lang="en-GB" dirty="0"/>
          </a:p>
        </p:txBody>
      </p:sp>
    </p:spTree>
    <p:extLst>
      <p:ext uri="{BB962C8B-B14F-4D97-AF65-F5344CB8AC3E}">
        <p14:creationId xmlns:p14="http://schemas.microsoft.com/office/powerpoint/2010/main" val="139745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277A-53B0-73E3-7852-7F7B8F14CBFC}"/>
              </a:ext>
            </a:extLst>
          </p:cNvPr>
          <p:cNvSpPr>
            <a:spLocks noGrp="1"/>
          </p:cNvSpPr>
          <p:nvPr>
            <p:ph type="title"/>
          </p:nvPr>
        </p:nvSpPr>
        <p:spPr/>
        <p:txBody>
          <a:bodyPr/>
          <a:lstStyle/>
          <a:p>
            <a:r>
              <a:rPr lang="en-GB" b="1" dirty="0"/>
              <a:t>PLACE: TODAY’S TOPIC</a:t>
            </a:r>
          </a:p>
        </p:txBody>
      </p:sp>
      <p:sp>
        <p:nvSpPr>
          <p:cNvPr id="3" name="Text Placeholder 2">
            <a:extLst>
              <a:ext uri="{FF2B5EF4-FFF2-40B4-BE49-F238E27FC236}">
                <a16:creationId xmlns:a16="http://schemas.microsoft.com/office/drawing/2014/main" id="{84343B6B-BE01-C9AF-41D0-ADDE43DB0A45}"/>
              </a:ext>
            </a:extLst>
          </p:cNvPr>
          <p:cNvSpPr>
            <a:spLocks noGrp="1"/>
          </p:cNvSpPr>
          <p:nvPr>
            <p:ph type="body" idx="1"/>
          </p:nvPr>
        </p:nvSpPr>
        <p:spPr>
          <a:xfrm>
            <a:off x="457200" y="1215233"/>
            <a:ext cx="4040188" cy="761052"/>
          </a:xfrm>
        </p:spPr>
        <p:txBody>
          <a:bodyPr>
            <a:normAutofit lnSpcReduction="10000"/>
          </a:bodyPr>
          <a:lstStyle/>
          <a:p>
            <a:r>
              <a:rPr lang="en-GB" dirty="0"/>
              <a:t>How do we find and support our hidden populations?</a:t>
            </a:r>
          </a:p>
        </p:txBody>
      </p:sp>
      <p:sp>
        <p:nvSpPr>
          <p:cNvPr id="4" name="Content Placeholder 3">
            <a:extLst>
              <a:ext uri="{FF2B5EF4-FFF2-40B4-BE49-F238E27FC236}">
                <a16:creationId xmlns:a16="http://schemas.microsoft.com/office/drawing/2014/main" id="{F6749907-45BD-A7E1-F350-39B04753C6D2}"/>
              </a:ext>
            </a:extLst>
          </p:cNvPr>
          <p:cNvSpPr>
            <a:spLocks noGrp="1"/>
          </p:cNvSpPr>
          <p:nvPr>
            <p:ph sz="half" idx="2"/>
          </p:nvPr>
        </p:nvSpPr>
        <p:spPr>
          <a:xfrm>
            <a:off x="226143" y="1976286"/>
            <a:ext cx="4345857" cy="4493340"/>
          </a:xfrm>
        </p:spPr>
        <p:txBody>
          <a:bodyPr>
            <a:normAutofit lnSpcReduction="10000"/>
          </a:bodyPr>
          <a:lstStyle/>
          <a:p>
            <a:pPr marL="0" indent="0" algn="just">
              <a:buNone/>
            </a:pPr>
            <a:r>
              <a:rPr lang="en-GB" sz="2400" dirty="0">
                <a:effectLst/>
                <a:latin typeface="Aptos" panose="020B0004020202020204" pitchFamily="34" charset="0"/>
                <a:ea typeface="Aptos" panose="020B0004020202020204" pitchFamily="34" charset="0"/>
                <a:cs typeface="Aptos" panose="020B0004020202020204" pitchFamily="34" charset="0"/>
              </a:rPr>
              <a:t>How do we identify and engage with people who are isolated or vulnerable to be noticed, connect, be active, volunteer, learn to maximise their potential?  Meeting Room 3 </a:t>
            </a:r>
          </a:p>
          <a:p>
            <a:pPr marL="0" indent="0">
              <a:buNone/>
            </a:pPr>
            <a:endParaRPr lang="en-GB" b="1" dirty="0"/>
          </a:p>
          <a:p>
            <a:pPr marL="0" indent="0">
              <a:buNone/>
            </a:pPr>
            <a:r>
              <a:rPr lang="en-GB" b="1" dirty="0"/>
              <a:t>What do places mean?</a:t>
            </a:r>
          </a:p>
          <a:p>
            <a:pPr algn="just"/>
            <a:r>
              <a:rPr lang="en-GB" sz="2400" dirty="0">
                <a:effectLst/>
                <a:latin typeface="Aptos" panose="020B0004020202020204" pitchFamily="34" charset="0"/>
                <a:ea typeface="Aptos" panose="020B0004020202020204" pitchFamily="34" charset="0"/>
                <a:cs typeface="Aptos" panose="020B0004020202020204" pitchFamily="34" charset="0"/>
              </a:rPr>
              <a:t>Belonging, Identity, Pride, Home; but also …</a:t>
            </a:r>
          </a:p>
          <a:p>
            <a:pPr algn="just"/>
            <a:r>
              <a:rPr lang="en-GB" sz="2400" dirty="0">
                <a:effectLst/>
                <a:latin typeface="Aptos" panose="020B0004020202020204" pitchFamily="34" charset="0"/>
                <a:ea typeface="Aptos" panose="020B0004020202020204" pitchFamily="34" charset="0"/>
                <a:cs typeface="Aptos" panose="020B0004020202020204" pitchFamily="34" charset="0"/>
              </a:rPr>
              <a:t>Shelter, safety, warmth, healthy environments</a:t>
            </a:r>
          </a:p>
          <a:p>
            <a:pPr marL="0" indent="0">
              <a:buNone/>
            </a:pPr>
            <a:endParaRPr lang="en-GB" b="1" dirty="0"/>
          </a:p>
        </p:txBody>
      </p:sp>
      <p:sp>
        <p:nvSpPr>
          <p:cNvPr id="5" name="Text Placeholder 4">
            <a:extLst>
              <a:ext uri="{FF2B5EF4-FFF2-40B4-BE49-F238E27FC236}">
                <a16:creationId xmlns:a16="http://schemas.microsoft.com/office/drawing/2014/main" id="{D64C336D-CAD6-DA9A-A7CC-8990E10C6715}"/>
              </a:ext>
            </a:extLst>
          </p:cNvPr>
          <p:cNvSpPr>
            <a:spLocks noGrp="1"/>
          </p:cNvSpPr>
          <p:nvPr>
            <p:ph type="body" sz="quarter" idx="3"/>
          </p:nvPr>
        </p:nvSpPr>
        <p:spPr>
          <a:xfrm>
            <a:off x="4645024" y="1215232"/>
            <a:ext cx="4041775" cy="639762"/>
          </a:xfrm>
        </p:spPr>
        <p:txBody>
          <a:bodyPr>
            <a:normAutofit lnSpcReduction="10000"/>
          </a:bodyPr>
          <a:lstStyle/>
          <a:p>
            <a:r>
              <a:rPr lang="en-GB" dirty="0"/>
              <a:t>Maslow’s Hierarchy of Needs</a:t>
            </a:r>
          </a:p>
        </p:txBody>
      </p:sp>
      <p:pic>
        <p:nvPicPr>
          <p:cNvPr id="7" name="Content Placeholder 6" descr="A rainbow pyramid with text&#10;&#10;Description automatically generated">
            <a:extLst>
              <a:ext uri="{FF2B5EF4-FFF2-40B4-BE49-F238E27FC236}">
                <a16:creationId xmlns:a16="http://schemas.microsoft.com/office/drawing/2014/main" id="{D54AD17B-78B9-6015-7EFA-D4E585984B46}"/>
              </a:ext>
            </a:extLst>
          </p:cNvPr>
          <p:cNvPicPr>
            <a:picLocks noGrp="1" noChangeAspect="1"/>
          </p:cNvPicPr>
          <p:nvPr>
            <p:ph sz="quarter" idx="4"/>
          </p:nvPr>
        </p:nvPicPr>
        <p:blipFill>
          <a:blip r:embed="rId2"/>
          <a:stretch>
            <a:fillRect/>
          </a:stretch>
        </p:blipFill>
        <p:spPr>
          <a:xfrm>
            <a:off x="4690268" y="1750142"/>
            <a:ext cx="3951288" cy="4159045"/>
          </a:xfrm>
          <a:prstGeom prst="rect">
            <a:avLst/>
          </a:prstGeom>
        </p:spPr>
      </p:pic>
      <p:cxnSp>
        <p:nvCxnSpPr>
          <p:cNvPr id="9" name="Straight Arrow Connector 8">
            <a:extLst>
              <a:ext uri="{FF2B5EF4-FFF2-40B4-BE49-F238E27FC236}">
                <a16:creationId xmlns:a16="http://schemas.microsoft.com/office/drawing/2014/main" id="{F0FCCBB7-AF59-4C66-DAB4-761C988C4DEA}"/>
              </a:ext>
            </a:extLst>
          </p:cNvPr>
          <p:cNvCxnSpPr/>
          <p:nvPr/>
        </p:nvCxnSpPr>
        <p:spPr>
          <a:xfrm>
            <a:off x="4497388" y="4483510"/>
            <a:ext cx="1189704" cy="0"/>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594B6E7-5D46-3D20-F4E8-8814395AB847}"/>
              </a:ext>
            </a:extLst>
          </p:cNvPr>
          <p:cNvCxnSpPr/>
          <p:nvPr/>
        </p:nvCxnSpPr>
        <p:spPr>
          <a:xfrm>
            <a:off x="4606413" y="4960374"/>
            <a:ext cx="1189704" cy="0"/>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63D6FC1-D2E1-3347-8C4F-7B6A3FA3B91A}"/>
              </a:ext>
            </a:extLst>
          </p:cNvPr>
          <p:cNvCxnSpPr/>
          <p:nvPr/>
        </p:nvCxnSpPr>
        <p:spPr>
          <a:xfrm>
            <a:off x="4497388" y="5442155"/>
            <a:ext cx="1189704" cy="0"/>
          </a:xfrm>
          <a:prstGeom prst="straightConnector1">
            <a:avLst/>
          </a:prstGeom>
          <a:ln w="412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52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6FB3B-E21E-354E-0F9F-F2D5425CED6F}"/>
              </a:ext>
            </a:extLst>
          </p:cNvPr>
          <p:cNvSpPr>
            <a:spLocks noGrp="1"/>
          </p:cNvSpPr>
          <p:nvPr>
            <p:ph type="title"/>
          </p:nvPr>
        </p:nvSpPr>
        <p:spPr/>
        <p:txBody>
          <a:bodyPr>
            <a:normAutofit/>
          </a:bodyPr>
          <a:lstStyle/>
          <a:p>
            <a:r>
              <a:rPr lang="en-GB" sz="4400" b="1" dirty="0"/>
              <a:t>PLACE: POTENTIAL FUTURE TOPICS</a:t>
            </a:r>
            <a:endParaRPr lang="en-GB" dirty="0"/>
          </a:p>
        </p:txBody>
      </p:sp>
      <p:sp>
        <p:nvSpPr>
          <p:cNvPr id="3" name="Content Placeholder 2">
            <a:extLst>
              <a:ext uri="{FF2B5EF4-FFF2-40B4-BE49-F238E27FC236}">
                <a16:creationId xmlns:a16="http://schemas.microsoft.com/office/drawing/2014/main" id="{9725FB54-0E36-EABB-7168-0595AA3515F5}"/>
              </a:ext>
            </a:extLst>
          </p:cNvPr>
          <p:cNvSpPr>
            <a:spLocks noGrp="1"/>
          </p:cNvSpPr>
          <p:nvPr>
            <p:ph idx="1"/>
          </p:nvPr>
        </p:nvSpPr>
        <p:spPr>
          <a:xfrm>
            <a:off x="157315" y="1417638"/>
            <a:ext cx="8721213" cy="4973329"/>
          </a:xfrm>
        </p:spPr>
        <p:txBody>
          <a:bodyPr>
            <a:normAutofit fontScale="77500" lnSpcReduction="20000"/>
          </a:bodyPr>
          <a:lstStyle/>
          <a:p>
            <a:pPr marL="0" indent="0" algn="just">
              <a:buNone/>
            </a:pPr>
            <a:r>
              <a:rPr lang="en-GB" sz="3200" b="1" dirty="0">
                <a:latin typeface="Aptos" panose="020B0004020202020204" pitchFamily="34" charset="0"/>
              </a:rPr>
              <a:t>Multiple Deprivation: </a:t>
            </a:r>
            <a:r>
              <a:rPr lang="en-GB" sz="3200" dirty="0">
                <a:latin typeface="Aptos" panose="020B0004020202020204" pitchFamily="34" charset="0"/>
              </a:rPr>
              <a:t>What is our approach to improving lives within our most deprived neighbourhoods? How do we link population health and to economic and environmental interventions at the neighbourhood level? Do we need a community renewal programme?</a:t>
            </a:r>
          </a:p>
          <a:p>
            <a:pPr marL="0" indent="0" algn="just">
              <a:buNone/>
            </a:pPr>
            <a:endParaRPr lang="en-GB" sz="3200" b="1" dirty="0">
              <a:latin typeface="Aptos" panose="020B0004020202020204" pitchFamily="34" charset="0"/>
            </a:endParaRPr>
          </a:p>
          <a:p>
            <a:pPr marL="0" indent="0" algn="just">
              <a:buNone/>
            </a:pPr>
            <a:r>
              <a:rPr lang="en-GB" sz="3200" b="1" dirty="0">
                <a:latin typeface="Aptos" panose="020B0004020202020204" pitchFamily="34" charset="0"/>
              </a:rPr>
              <a:t>Housing and Houses of Multiple Occupation (HMOs)</a:t>
            </a:r>
            <a:r>
              <a:rPr lang="en-GB" b="1" dirty="0">
                <a:latin typeface="Aptos" panose="020B0004020202020204" pitchFamily="34" charset="0"/>
              </a:rPr>
              <a:t>:</a:t>
            </a:r>
            <a:r>
              <a:rPr lang="en-GB" sz="3200" dirty="0">
                <a:latin typeface="Aptos" panose="020B0004020202020204" pitchFamily="34" charset="0"/>
              </a:rPr>
              <a:t> How do we eradicate homelessness and help people to move out of the many houses of multiple occupation into decent homes?</a:t>
            </a:r>
          </a:p>
          <a:p>
            <a:pPr marL="0" indent="0" algn="just">
              <a:buNone/>
            </a:pPr>
            <a:endParaRPr lang="en-GB" sz="3200" b="1" dirty="0">
              <a:latin typeface="Aptos" panose="020B0004020202020204" pitchFamily="34" charset="0"/>
            </a:endParaRPr>
          </a:p>
          <a:p>
            <a:pPr marL="0" indent="0" algn="just">
              <a:buNone/>
            </a:pPr>
            <a:r>
              <a:rPr lang="en-GB" sz="3200" b="1" dirty="0">
                <a:latin typeface="Aptos" panose="020B0004020202020204" pitchFamily="34" charset="0"/>
              </a:rPr>
              <a:t>Identity and Image</a:t>
            </a:r>
            <a:r>
              <a:rPr lang="en-GB" b="1" dirty="0">
                <a:latin typeface="Aptos" panose="020B0004020202020204" pitchFamily="34" charset="0"/>
              </a:rPr>
              <a:t>:</a:t>
            </a:r>
            <a:r>
              <a:rPr lang="en-GB" sz="3200" dirty="0">
                <a:latin typeface="Aptos" panose="020B0004020202020204" pitchFamily="34" charset="0"/>
              </a:rPr>
              <a:t>  How can we use our arts and cultural assets, recreation and sports assets, and social assets (many of which are within the VCFSE Sector) to promote the Borough as a vibrant and active place to live or visit?</a:t>
            </a:r>
          </a:p>
          <a:p>
            <a:endParaRPr lang="en-GB" dirty="0"/>
          </a:p>
        </p:txBody>
      </p:sp>
    </p:spTree>
    <p:extLst>
      <p:ext uri="{BB962C8B-B14F-4D97-AF65-F5344CB8AC3E}">
        <p14:creationId xmlns:p14="http://schemas.microsoft.com/office/powerpoint/2010/main" val="60881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5B3B-D76B-DBDC-4400-9410915D8687}"/>
              </a:ext>
            </a:extLst>
          </p:cNvPr>
          <p:cNvSpPr>
            <a:spLocks noGrp="1"/>
          </p:cNvSpPr>
          <p:nvPr>
            <p:ph type="title"/>
          </p:nvPr>
        </p:nvSpPr>
        <p:spPr/>
        <p:txBody>
          <a:bodyPr>
            <a:normAutofit/>
          </a:bodyPr>
          <a:lstStyle/>
          <a:p>
            <a:r>
              <a:rPr lang="en-GB" b="1" dirty="0"/>
              <a:t>PARTICIPATION: TODAY’S TOPICS</a:t>
            </a:r>
          </a:p>
        </p:txBody>
      </p:sp>
      <p:sp>
        <p:nvSpPr>
          <p:cNvPr id="3" name="Content Placeholder 2">
            <a:extLst>
              <a:ext uri="{FF2B5EF4-FFF2-40B4-BE49-F238E27FC236}">
                <a16:creationId xmlns:a16="http://schemas.microsoft.com/office/drawing/2014/main" id="{1FACB184-D21C-34AE-BDE5-6F721B41DED8}"/>
              </a:ext>
            </a:extLst>
          </p:cNvPr>
          <p:cNvSpPr>
            <a:spLocks noGrp="1"/>
          </p:cNvSpPr>
          <p:nvPr>
            <p:ph idx="1"/>
          </p:nvPr>
        </p:nvSpPr>
        <p:spPr>
          <a:xfrm>
            <a:off x="3942734" y="1179872"/>
            <a:ext cx="4744065" cy="4946292"/>
          </a:xfrm>
        </p:spPr>
        <p:txBody>
          <a:bodyPr>
            <a:normAutofit fontScale="92500" lnSpcReduction="10000"/>
          </a:bodyPr>
          <a:lstStyle/>
          <a:p>
            <a:pPr marL="0" indent="0" algn="just">
              <a:buNone/>
            </a:pPr>
            <a:r>
              <a:rPr lang="en-GB" sz="2600" dirty="0">
                <a:latin typeface="Aptos" panose="020B0004020202020204" pitchFamily="34" charset="0"/>
                <a:ea typeface="Aptos" panose="020B0004020202020204" pitchFamily="34" charset="0"/>
                <a:cs typeface="Aptos" panose="020B0004020202020204" pitchFamily="34" charset="0"/>
              </a:rPr>
              <a:t>How do we remove barriers and close gaps in participation? </a:t>
            </a:r>
          </a:p>
          <a:p>
            <a:pPr marL="0" indent="0" algn="just">
              <a:buNone/>
            </a:pPr>
            <a:endParaRPr lang="en-GB" sz="2600" b="1" dirty="0">
              <a:effectLst/>
              <a:latin typeface="Aptos" panose="020B0004020202020204" pitchFamily="34" charset="0"/>
              <a:ea typeface="Aptos" panose="020B0004020202020204" pitchFamily="34" charset="0"/>
              <a:cs typeface="Aptos" panose="020B0004020202020204" pitchFamily="34" charset="0"/>
            </a:endParaRPr>
          </a:p>
          <a:p>
            <a:pPr marL="0" indent="0" algn="just">
              <a:buNone/>
            </a:pPr>
            <a:r>
              <a:rPr lang="en-GB" sz="2600" b="1" dirty="0">
                <a:effectLst/>
                <a:latin typeface="Aptos" panose="020B0004020202020204" pitchFamily="34" charset="0"/>
                <a:ea typeface="Aptos" panose="020B0004020202020204" pitchFamily="34" charset="0"/>
                <a:cs typeface="Aptos" panose="020B0004020202020204" pitchFamily="34" charset="0"/>
              </a:rPr>
              <a:t>Participation &amp; Equity </a:t>
            </a:r>
            <a:r>
              <a:rPr lang="en-GB" sz="2600" dirty="0">
                <a:effectLst/>
                <a:latin typeface="Aptos" panose="020B0004020202020204" pitchFamily="34" charset="0"/>
                <a:ea typeface="Aptos" panose="020B0004020202020204" pitchFamily="34" charset="0"/>
                <a:cs typeface="Aptos" panose="020B0004020202020204" pitchFamily="34" charset="0"/>
              </a:rPr>
              <a:t>– how do remove barriers so that everyone from whatever their background can get involved and feel part of our communities? Meeting Room 1 </a:t>
            </a:r>
          </a:p>
          <a:p>
            <a:pPr marL="0" indent="0">
              <a:buNone/>
            </a:pPr>
            <a:endParaRPr lang="en-GB" sz="2600" b="1" dirty="0">
              <a:effectLst/>
              <a:latin typeface="Aptos" panose="020B0004020202020204" pitchFamily="34" charset="0"/>
              <a:ea typeface="Aptos" panose="020B0004020202020204" pitchFamily="34" charset="0"/>
              <a:cs typeface="Aptos" panose="020B0004020202020204" pitchFamily="34" charset="0"/>
            </a:endParaRPr>
          </a:p>
          <a:p>
            <a:pPr marL="0" indent="0" algn="just">
              <a:buNone/>
            </a:pPr>
            <a:r>
              <a:rPr lang="en-GB" sz="2600" b="1" dirty="0">
                <a:effectLst/>
                <a:latin typeface="Aptos" panose="020B0004020202020204" pitchFamily="34" charset="0"/>
                <a:ea typeface="Aptos" panose="020B0004020202020204" pitchFamily="34" charset="0"/>
                <a:cs typeface="Aptos" panose="020B0004020202020204" pitchFamily="34" charset="0"/>
              </a:rPr>
              <a:t>Participation &amp; Digital Inclusion </a:t>
            </a:r>
            <a:r>
              <a:rPr lang="en-GB" sz="2600" dirty="0">
                <a:effectLst/>
                <a:latin typeface="Aptos" panose="020B0004020202020204" pitchFamily="34" charset="0"/>
                <a:ea typeface="Aptos" panose="020B0004020202020204" pitchFamily="34" charset="0"/>
                <a:cs typeface="Aptos" panose="020B0004020202020204" pitchFamily="34" charset="0"/>
              </a:rPr>
              <a:t>– how do we fix the digital divide? – Meeting Room 2</a:t>
            </a:r>
          </a:p>
          <a:p>
            <a:pPr marL="0" indent="0">
              <a:buNone/>
            </a:pPr>
            <a:endParaRPr lang="en-GB" dirty="0"/>
          </a:p>
        </p:txBody>
      </p:sp>
      <p:pic>
        <p:nvPicPr>
          <p:cNvPr id="5" name="Picture 4" descr="A white ladder with black background&#10;&#10;Description automatically generated">
            <a:extLst>
              <a:ext uri="{FF2B5EF4-FFF2-40B4-BE49-F238E27FC236}">
                <a16:creationId xmlns:a16="http://schemas.microsoft.com/office/drawing/2014/main" id="{167F70C3-1313-ABC9-E452-D07B3144C5D3}"/>
              </a:ext>
            </a:extLst>
          </p:cNvPr>
          <p:cNvPicPr>
            <a:picLocks noChangeAspect="1"/>
          </p:cNvPicPr>
          <p:nvPr/>
        </p:nvPicPr>
        <p:blipFill>
          <a:blip r:embed="rId2"/>
          <a:stretch>
            <a:fillRect/>
          </a:stretch>
        </p:blipFill>
        <p:spPr>
          <a:xfrm>
            <a:off x="767224" y="1325564"/>
            <a:ext cx="3067050" cy="4800600"/>
          </a:xfrm>
          <a:prstGeom prst="rect">
            <a:avLst/>
          </a:prstGeom>
        </p:spPr>
      </p:pic>
    </p:spTree>
    <p:extLst>
      <p:ext uri="{BB962C8B-B14F-4D97-AF65-F5344CB8AC3E}">
        <p14:creationId xmlns:p14="http://schemas.microsoft.com/office/powerpoint/2010/main" val="258672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7817-253C-8FA6-FA84-E919FC33A0B4}"/>
              </a:ext>
            </a:extLst>
          </p:cNvPr>
          <p:cNvSpPr>
            <a:spLocks noGrp="1"/>
          </p:cNvSpPr>
          <p:nvPr>
            <p:ph type="title"/>
          </p:nvPr>
        </p:nvSpPr>
        <p:spPr/>
        <p:txBody>
          <a:bodyPr>
            <a:normAutofit fontScale="90000"/>
          </a:bodyPr>
          <a:lstStyle/>
          <a:p>
            <a:r>
              <a:rPr lang="en-GB" b="1" dirty="0"/>
              <a:t>PARTICIPATION: POTENTIAL FUTURE TOPICS</a:t>
            </a:r>
            <a:endParaRPr lang="en-GB" dirty="0"/>
          </a:p>
        </p:txBody>
      </p:sp>
      <p:sp>
        <p:nvSpPr>
          <p:cNvPr id="3" name="Content Placeholder 2">
            <a:extLst>
              <a:ext uri="{FF2B5EF4-FFF2-40B4-BE49-F238E27FC236}">
                <a16:creationId xmlns:a16="http://schemas.microsoft.com/office/drawing/2014/main" id="{E693B35D-0FDF-A9BA-3416-0FC57F89EF45}"/>
              </a:ext>
            </a:extLst>
          </p:cNvPr>
          <p:cNvSpPr>
            <a:spLocks noGrp="1"/>
          </p:cNvSpPr>
          <p:nvPr>
            <p:ph idx="1"/>
          </p:nvPr>
        </p:nvSpPr>
        <p:spPr>
          <a:xfrm>
            <a:off x="457200" y="1417638"/>
            <a:ext cx="8229600" cy="4708525"/>
          </a:xfrm>
        </p:spPr>
        <p:txBody>
          <a:bodyPr>
            <a:normAutofit fontScale="92500" lnSpcReduction="20000"/>
          </a:bodyPr>
          <a:lstStyle/>
          <a:p>
            <a:pPr marL="0" indent="0" algn="just">
              <a:buNone/>
            </a:pPr>
            <a:r>
              <a:rPr lang="en-GB" sz="3200" dirty="0">
                <a:latin typeface="Aptos" panose="020B0004020202020204" pitchFamily="34" charset="0"/>
              </a:rPr>
              <a:t>Participation in the </a:t>
            </a:r>
            <a:r>
              <a:rPr lang="en-GB" sz="3200" b="1" dirty="0">
                <a:latin typeface="Aptos" panose="020B0004020202020204" pitchFamily="34" charset="0"/>
              </a:rPr>
              <a:t>arts &amp; culture, recreation and sports and social activities</a:t>
            </a:r>
            <a:endParaRPr lang="en-GB" sz="3200" dirty="0">
              <a:latin typeface="Aptos" panose="020B0004020202020204" pitchFamily="34" charset="0"/>
            </a:endParaRPr>
          </a:p>
          <a:p>
            <a:pPr marL="0" indent="0" algn="just">
              <a:buNone/>
            </a:pPr>
            <a:endParaRPr lang="en-GB" sz="3200" dirty="0">
              <a:latin typeface="Aptos" panose="020B0004020202020204" pitchFamily="34" charset="0"/>
            </a:endParaRPr>
          </a:p>
          <a:p>
            <a:pPr marL="0" indent="0" algn="just">
              <a:buNone/>
            </a:pPr>
            <a:r>
              <a:rPr lang="en-GB" sz="3200" dirty="0">
                <a:latin typeface="Aptos" panose="020B0004020202020204" pitchFamily="34" charset="0"/>
              </a:rPr>
              <a:t>Participation through </a:t>
            </a:r>
            <a:r>
              <a:rPr lang="en-GB" sz="3200" b="1" dirty="0">
                <a:latin typeface="Aptos" panose="020B0004020202020204" pitchFamily="34" charset="0"/>
              </a:rPr>
              <a:t>volunteering</a:t>
            </a:r>
            <a:endParaRPr lang="en-GB" sz="3200" dirty="0">
              <a:latin typeface="Aptos" panose="020B0004020202020204" pitchFamily="34" charset="0"/>
            </a:endParaRPr>
          </a:p>
          <a:p>
            <a:pPr marL="0" indent="0" algn="just">
              <a:buNone/>
            </a:pPr>
            <a:endParaRPr lang="en-GB" sz="3200" dirty="0">
              <a:latin typeface="Aptos" panose="020B0004020202020204" pitchFamily="34" charset="0"/>
            </a:endParaRPr>
          </a:p>
          <a:p>
            <a:pPr marL="0" indent="0" algn="just">
              <a:buNone/>
            </a:pPr>
            <a:r>
              <a:rPr lang="en-GB" sz="3200" dirty="0">
                <a:latin typeface="Aptos" panose="020B0004020202020204" pitchFamily="34" charset="0"/>
              </a:rPr>
              <a:t>Participation in </a:t>
            </a:r>
            <a:r>
              <a:rPr lang="en-GB" sz="3200" b="1" dirty="0">
                <a:latin typeface="Aptos" panose="020B0004020202020204" pitchFamily="34" charset="0"/>
              </a:rPr>
              <a:t>Co-production </a:t>
            </a:r>
            <a:r>
              <a:rPr lang="en-GB" sz="3200" dirty="0">
                <a:latin typeface="Aptos" panose="020B0004020202020204" pitchFamily="34" charset="0"/>
              </a:rPr>
              <a:t>on Public Service Improvements and participation in </a:t>
            </a:r>
            <a:r>
              <a:rPr lang="en-GB" sz="3200" b="1" dirty="0">
                <a:latin typeface="Aptos" panose="020B0004020202020204" pitchFamily="34" charset="0"/>
              </a:rPr>
              <a:t>Decision-Making</a:t>
            </a:r>
            <a:r>
              <a:rPr lang="en-GB" sz="3200" dirty="0">
                <a:latin typeface="Aptos" panose="020B0004020202020204" pitchFamily="34" charset="0"/>
              </a:rPr>
              <a:t> processes.</a:t>
            </a:r>
          </a:p>
          <a:p>
            <a:pPr marL="0" indent="0" algn="just">
              <a:buNone/>
            </a:pPr>
            <a:endParaRPr lang="en-GB" sz="3200" dirty="0">
              <a:latin typeface="Aptos" panose="020B0004020202020204" pitchFamily="34" charset="0"/>
            </a:endParaRPr>
          </a:p>
          <a:p>
            <a:pPr marL="0" indent="0" algn="just">
              <a:buNone/>
            </a:pPr>
            <a:r>
              <a:rPr lang="en-GB" b="1" dirty="0">
                <a:latin typeface="Aptos" panose="020B0004020202020204" pitchFamily="34" charset="0"/>
              </a:rPr>
              <a:t>Achieving Social, Economic, Environmental Participation and Inclusion for All</a:t>
            </a:r>
            <a:r>
              <a:rPr lang="en-GB" dirty="0">
                <a:latin typeface="Aptos" panose="020B0004020202020204" pitchFamily="34" charset="0"/>
              </a:rPr>
              <a:t>.</a:t>
            </a:r>
            <a:endParaRPr lang="en-GB" sz="3200" dirty="0">
              <a:latin typeface="Aptos" panose="020B0004020202020204" pitchFamily="34" charset="0"/>
            </a:endParaRPr>
          </a:p>
          <a:p>
            <a:pPr marL="0" indent="0" algn="just">
              <a:buNone/>
            </a:pPr>
            <a:endParaRPr lang="en-GB" dirty="0">
              <a:latin typeface="Aptos" panose="020B0004020202020204" pitchFamily="34" charset="0"/>
            </a:endParaRPr>
          </a:p>
          <a:p>
            <a:pPr marL="0" indent="0" algn="just">
              <a:buNone/>
            </a:pPr>
            <a:endParaRPr lang="en-GB" sz="3200" dirty="0">
              <a:latin typeface="Aptos" panose="020B0004020202020204" pitchFamily="34" charset="0"/>
            </a:endParaRPr>
          </a:p>
          <a:p>
            <a:endParaRPr lang="en-GB" dirty="0"/>
          </a:p>
        </p:txBody>
      </p:sp>
    </p:spTree>
    <p:extLst>
      <p:ext uri="{BB962C8B-B14F-4D97-AF65-F5344CB8AC3E}">
        <p14:creationId xmlns:p14="http://schemas.microsoft.com/office/powerpoint/2010/main" val="4059926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C6D41-DCA6-77FE-B61D-674E348C8F57}"/>
              </a:ext>
            </a:extLst>
          </p:cNvPr>
          <p:cNvSpPr>
            <a:spLocks noGrp="1"/>
          </p:cNvSpPr>
          <p:nvPr>
            <p:ph type="title"/>
          </p:nvPr>
        </p:nvSpPr>
        <p:spPr/>
        <p:txBody>
          <a:bodyPr>
            <a:normAutofit/>
          </a:bodyPr>
          <a:lstStyle/>
          <a:p>
            <a:r>
              <a:rPr lang="en-GB" b="1" dirty="0"/>
              <a:t>PROSPERITY: TODAY’S TOPICS</a:t>
            </a:r>
            <a:endParaRPr lang="en-GB" dirty="0"/>
          </a:p>
        </p:txBody>
      </p:sp>
      <p:sp>
        <p:nvSpPr>
          <p:cNvPr id="3" name="Content Placeholder 2">
            <a:extLst>
              <a:ext uri="{FF2B5EF4-FFF2-40B4-BE49-F238E27FC236}">
                <a16:creationId xmlns:a16="http://schemas.microsoft.com/office/drawing/2014/main" id="{A3EBAFEF-F540-D42A-4A0D-71B955C391C1}"/>
              </a:ext>
            </a:extLst>
          </p:cNvPr>
          <p:cNvSpPr>
            <a:spLocks noGrp="1"/>
          </p:cNvSpPr>
          <p:nvPr>
            <p:ph idx="1"/>
          </p:nvPr>
        </p:nvSpPr>
        <p:spPr>
          <a:xfrm>
            <a:off x="457200" y="1278194"/>
            <a:ext cx="8229600" cy="5305168"/>
          </a:xfrm>
        </p:spPr>
        <p:txBody>
          <a:bodyPr>
            <a:normAutofit lnSpcReduction="10000"/>
          </a:bodyPr>
          <a:lstStyle/>
          <a:p>
            <a:pPr marL="0" indent="0" algn="just">
              <a:buNone/>
            </a:pPr>
            <a:r>
              <a:rPr lang="en-GB" sz="2800" dirty="0">
                <a:latin typeface="Aptos" panose="020B0004020202020204" pitchFamily="34" charset="0"/>
                <a:ea typeface="Aptos" panose="020B0004020202020204" pitchFamily="34" charset="0"/>
                <a:cs typeface="Aptos" panose="020B0004020202020204" pitchFamily="34" charset="0"/>
              </a:rPr>
              <a:t>What pathways of support can we put in place to help people move from where they are currently to improving their financial status?</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0" indent="0" algn="just">
              <a:buNone/>
            </a:pPr>
            <a:endParaRPr lang="en-GB" sz="2800" b="1" dirty="0">
              <a:effectLst/>
              <a:latin typeface="Aptos" panose="020B0004020202020204" pitchFamily="34" charset="0"/>
              <a:ea typeface="Aptos" panose="020B0004020202020204" pitchFamily="34" charset="0"/>
              <a:cs typeface="Aptos" panose="020B0004020202020204" pitchFamily="34" charset="0"/>
            </a:endParaRPr>
          </a:p>
          <a:p>
            <a:pPr marL="0" indent="0" algn="just">
              <a:buNone/>
            </a:pPr>
            <a:r>
              <a:rPr lang="en-GB" sz="2800" b="1" dirty="0">
                <a:effectLst/>
                <a:latin typeface="Aptos" panose="020B0004020202020204" pitchFamily="34" charset="0"/>
                <a:ea typeface="Aptos" panose="020B0004020202020204" pitchFamily="34" charset="0"/>
                <a:cs typeface="Aptos" panose="020B0004020202020204" pitchFamily="34" charset="0"/>
              </a:rPr>
              <a:t>Prosperity 1: </a:t>
            </a:r>
            <a:r>
              <a:rPr lang="en-GB" sz="2800" dirty="0">
                <a:effectLst/>
                <a:latin typeface="Aptos" panose="020B0004020202020204" pitchFamily="34" charset="0"/>
                <a:ea typeface="Aptos" panose="020B0004020202020204" pitchFamily="34" charset="0"/>
                <a:cs typeface="Aptos" panose="020B0004020202020204" pitchFamily="34" charset="0"/>
              </a:rPr>
              <a:t>how can the VCFSE work together to help people experiencing the cost of living crisis to build their financial resilience and improve their household income? – Hornby Lecture Theatre</a:t>
            </a:r>
          </a:p>
          <a:p>
            <a:pPr marL="0" indent="0" algn="just">
              <a:buNone/>
            </a:pPr>
            <a:endParaRPr lang="en-GB" sz="2800" b="1" dirty="0">
              <a:latin typeface="Aptos" panose="020B0004020202020204" pitchFamily="34" charset="0"/>
              <a:ea typeface="Aptos" panose="020B0004020202020204" pitchFamily="34" charset="0"/>
              <a:cs typeface="Aptos" panose="020B0004020202020204" pitchFamily="34" charset="0"/>
            </a:endParaRPr>
          </a:p>
          <a:p>
            <a:pPr marL="0" indent="0" algn="just">
              <a:buNone/>
            </a:pPr>
            <a:r>
              <a:rPr lang="en-GB" sz="2800" b="1" dirty="0">
                <a:effectLst/>
                <a:latin typeface="Aptos" panose="020B0004020202020204" pitchFamily="34" charset="0"/>
                <a:ea typeface="Aptos" panose="020B0004020202020204" pitchFamily="34" charset="0"/>
                <a:cs typeface="Aptos" panose="020B0004020202020204" pitchFamily="34" charset="0"/>
              </a:rPr>
              <a:t>Prosperity 2: </a:t>
            </a:r>
            <a:r>
              <a:rPr lang="en-GB" sz="2800" dirty="0">
                <a:effectLst/>
                <a:latin typeface="Aptos" panose="020B0004020202020204" pitchFamily="34" charset="0"/>
                <a:ea typeface="Aptos" panose="020B0004020202020204" pitchFamily="34" charset="0"/>
                <a:cs typeface="Aptos" panose="020B0004020202020204" pitchFamily="34" charset="0"/>
              </a:rPr>
              <a:t>Volunteering and Employability – how do we use volunteering to improve people’s employability? Meeting Room 2</a:t>
            </a:r>
            <a:endParaRPr lang="en-GB" sz="2500" b="1" dirty="0">
              <a:latin typeface="Aptos" panose="020B0004020202020204" pitchFamily="34" charset="0"/>
            </a:endParaRPr>
          </a:p>
          <a:p>
            <a:pPr marL="0" indent="0" algn="just">
              <a:buNone/>
            </a:pPr>
            <a:endParaRPr lang="en-GB" sz="2500" b="1" dirty="0">
              <a:latin typeface="Aptos" panose="020B0004020202020204" pitchFamily="34" charset="0"/>
            </a:endParaRPr>
          </a:p>
          <a:p>
            <a:pPr algn="just"/>
            <a:endParaRPr lang="en-GB" sz="2500" b="1" dirty="0">
              <a:latin typeface="Aptos" panose="020B0004020202020204" pitchFamily="34" charset="0"/>
            </a:endParaRPr>
          </a:p>
        </p:txBody>
      </p:sp>
    </p:spTree>
    <p:extLst>
      <p:ext uri="{BB962C8B-B14F-4D97-AF65-F5344CB8AC3E}">
        <p14:creationId xmlns:p14="http://schemas.microsoft.com/office/powerpoint/2010/main" val="175590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53E4-D03F-85E2-40DD-533195FF0384}"/>
              </a:ext>
            </a:extLst>
          </p:cNvPr>
          <p:cNvSpPr>
            <a:spLocks noGrp="1"/>
          </p:cNvSpPr>
          <p:nvPr>
            <p:ph type="title"/>
          </p:nvPr>
        </p:nvSpPr>
        <p:spPr/>
        <p:txBody>
          <a:bodyPr>
            <a:normAutofit fontScale="90000"/>
          </a:bodyPr>
          <a:lstStyle/>
          <a:p>
            <a:r>
              <a:rPr lang="en-GB" b="1" dirty="0"/>
              <a:t>PROSPERITY POTENTIAL FUTURE TOPICS</a:t>
            </a:r>
            <a:endParaRPr lang="en-GB" dirty="0"/>
          </a:p>
        </p:txBody>
      </p:sp>
      <p:sp>
        <p:nvSpPr>
          <p:cNvPr id="3" name="Content Placeholder 2">
            <a:extLst>
              <a:ext uri="{FF2B5EF4-FFF2-40B4-BE49-F238E27FC236}">
                <a16:creationId xmlns:a16="http://schemas.microsoft.com/office/drawing/2014/main" id="{7ACEA035-CAB1-CA21-16BC-498B16084ED8}"/>
              </a:ext>
            </a:extLst>
          </p:cNvPr>
          <p:cNvSpPr>
            <a:spLocks noGrp="1"/>
          </p:cNvSpPr>
          <p:nvPr>
            <p:ph idx="1"/>
          </p:nvPr>
        </p:nvSpPr>
        <p:spPr>
          <a:xfrm>
            <a:off x="457200" y="1417638"/>
            <a:ext cx="8229600" cy="5165724"/>
          </a:xfrm>
        </p:spPr>
        <p:txBody>
          <a:bodyPr>
            <a:normAutofit fontScale="47500" lnSpcReduction="20000"/>
          </a:bodyPr>
          <a:lstStyle/>
          <a:p>
            <a:pPr marL="0" indent="0" algn="just">
              <a:buNone/>
            </a:pPr>
            <a:r>
              <a:rPr lang="en-GB" sz="4400" b="1" dirty="0">
                <a:latin typeface="Aptos" panose="020B0004020202020204" pitchFamily="34" charset="0"/>
              </a:rPr>
              <a:t>Enterprise: </a:t>
            </a:r>
            <a:r>
              <a:rPr lang="en-GB" sz="4400" dirty="0">
                <a:latin typeface="Aptos" panose="020B0004020202020204" pitchFamily="34" charset="0"/>
              </a:rPr>
              <a:t>how do we help more people from diverse backgrounds to set up in business or social enterprise if they want to?</a:t>
            </a:r>
            <a:endParaRPr lang="en-GB" sz="4400" b="1" dirty="0">
              <a:latin typeface="Aptos" panose="020B0004020202020204" pitchFamily="34" charset="0"/>
            </a:endParaRPr>
          </a:p>
          <a:p>
            <a:pPr marL="0" indent="0" algn="just">
              <a:buNone/>
            </a:pPr>
            <a:endParaRPr lang="en-GB" sz="4400" b="1" dirty="0">
              <a:latin typeface="Aptos" panose="020B0004020202020204" pitchFamily="34" charset="0"/>
            </a:endParaRPr>
          </a:p>
          <a:p>
            <a:pPr marL="0" indent="0" algn="just">
              <a:buNone/>
            </a:pPr>
            <a:r>
              <a:rPr lang="en-GB" sz="4400" b="1" dirty="0">
                <a:latin typeface="Aptos" panose="020B0004020202020204" pitchFamily="34" charset="0"/>
              </a:rPr>
              <a:t>Employment:</a:t>
            </a:r>
            <a:r>
              <a:rPr lang="en-GB" sz="4400" dirty="0">
                <a:latin typeface="Aptos" panose="020B0004020202020204" pitchFamily="34" charset="0"/>
              </a:rPr>
              <a:t> how do we help the 1/3</a:t>
            </a:r>
            <a:r>
              <a:rPr lang="en-GB" sz="4400" baseline="30000" dirty="0">
                <a:latin typeface="Aptos" panose="020B0004020202020204" pitchFamily="34" charset="0"/>
              </a:rPr>
              <a:t>rd</a:t>
            </a:r>
            <a:r>
              <a:rPr lang="en-GB" sz="4400" dirty="0">
                <a:latin typeface="Aptos" panose="020B0004020202020204" pitchFamily="34" charset="0"/>
              </a:rPr>
              <a:t> of the adult population not economically active or employed into work if they want to; how do we improve income and job security for those in work and increase their income levels?  Employment Charters and Decent Meaningful Work.</a:t>
            </a:r>
          </a:p>
          <a:p>
            <a:pPr marL="0" indent="0" algn="just">
              <a:buNone/>
            </a:pPr>
            <a:endParaRPr lang="en-GB" sz="4400" b="1" dirty="0">
              <a:latin typeface="Aptos" panose="020B0004020202020204" pitchFamily="34" charset="0"/>
            </a:endParaRPr>
          </a:p>
          <a:p>
            <a:pPr marL="0" indent="0" algn="just">
              <a:buNone/>
            </a:pPr>
            <a:r>
              <a:rPr lang="en-GB" sz="4400" b="1" dirty="0">
                <a:latin typeface="Aptos" panose="020B0004020202020204" pitchFamily="34" charset="0"/>
              </a:rPr>
              <a:t>Skills: </a:t>
            </a:r>
            <a:r>
              <a:rPr lang="en-GB" sz="4400" dirty="0">
                <a:latin typeface="Aptos" panose="020B0004020202020204" pitchFamily="34" charset="0"/>
              </a:rPr>
              <a:t>how can the VCFSE Sector build the confidence of young people’s or adult’s and support them to develop the skills and experience to develop career paths that will realise their economic aspirations and dreams</a:t>
            </a:r>
          </a:p>
          <a:p>
            <a:pPr marL="0" indent="0" algn="just">
              <a:buNone/>
            </a:pPr>
            <a:endParaRPr lang="en-GB" sz="4400" b="1" dirty="0">
              <a:latin typeface="Aptos" panose="020B0004020202020204" pitchFamily="34" charset="0"/>
            </a:endParaRPr>
          </a:p>
          <a:p>
            <a:pPr marL="0" indent="0" algn="just">
              <a:buNone/>
            </a:pPr>
            <a:r>
              <a:rPr lang="en-GB" sz="4400" b="1" dirty="0">
                <a:latin typeface="Aptos" panose="020B0004020202020204" pitchFamily="34" charset="0"/>
              </a:rPr>
              <a:t>Financial Resilience: </a:t>
            </a:r>
            <a:r>
              <a:rPr lang="en-GB" sz="4400" dirty="0">
                <a:latin typeface="Aptos" panose="020B0004020202020204" pitchFamily="34" charset="0"/>
              </a:rPr>
              <a:t>how do we eradicate poverty?</a:t>
            </a:r>
          </a:p>
          <a:p>
            <a:pPr marL="0" indent="0" algn="just">
              <a:buNone/>
            </a:pPr>
            <a:endParaRPr lang="en-GB" sz="4400" b="1" dirty="0">
              <a:latin typeface="Aptos" panose="020B0004020202020204" pitchFamily="34" charset="0"/>
            </a:endParaRPr>
          </a:p>
          <a:p>
            <a:pPr marL="0" indent="0" algn="just">
              <a:buNone/>
            </a:pPr>
            <a:r>
              <a:rPr lang="en-GB" sz="4400" b="1" dirty="0">
                <a:latin typeface="Aptos" panose="020B0004020202020204" pitchFamily="34" charset="0"/>
              </a:rPr>
              <a:t>Community Renewal: </a:t>
            </a:r>
            <a:r>
              <a:rPr lang="en-GB" sz="4400" dirty="0">
                <a:latin typeface="Aptos" panose="020B0004020202020204" pitchFamily="34" charset="0"/>
              </a:rPr>
              <a:t>Do we need a community renewal programme to support our most deprived areas?</a:t>
            </a:r>
          </a:p>
          <a:p>
            <a:endParaRPr lang="en-GB" dirty="0"/>
          </a:p>
        </p:txBody>
      </p:sp>
    </p:spTree>
    <p:extLst>
      <p:ext uri="{BB962C8B-B14F-4D97-AF65-F5344CB8AC3E}">
        <p14:creationId xmlns:p14="http://schemas.microsoft.com/office/powerpoint/2010/main" val="429193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DA00-82B0-4DB9-BC3D-EC6C170E9316}"/>
              </a:ext>
            </a:extLst>
          </p:cNvPr>
          <p:cNvSpPr>
            <a:spLocks noGrp="1"/>
          </p:cNvSpPr>
          <p:nvPr>
            <p:ph type="title"/>
          </p:nvPr>
        </p:nvSpPr>
        <p:spPr/>
        <p:txBody>
          <a:bodyPr/>
          <a:lstStyle/>
          <a:p>
            <a:r>
              <a:rPr lang="en-GB" b="1" dirty="0"/>
              <a:t>PLANET: TODAY’S TOPIC</a:t>
            </a:r>
          </a:p>
        </p:txBody>
      </p:sp>
      <p:sp>
        <p:nvSpPr>
          <p:cNvPr id="3" name="Content Placeholder 2">
            <a:extLst>
              <a:ext uri="{FF2B5EF4-FFF2-40B4-BE49-F238E27FC236}">
                <a16:creationId xmlns:a16="http://schemas.microsoft.com/office/drawing/2014/main" id="{E541619E-08F8-78E2-20E7-4D0916B12F80}"/>
              </a:ext>
            </a:extLst>
          </p:cNvPr>
          <p:cNvSpPr>
            <a:spLocks noGrp="1"/>
          </p:cNvSpPr>
          <p:nvPr>
            <p:ph idx="1"/>
          </p:nvPr>
        </p:nvSpPr>
        <p:spPr>
          <a:xfrm>
            <a:off x="457200" y="1258530"/>
            <a:ext cx="8229600" cy="5324832"/>
          </a:xfrm>
        </p:spPr>
        <p:txBody>
          <a:bodyPr>
            <a:normAutofit/>
          </a:bodyPr>
          <a:lstStyle/>
          <a:p>
            <a:pPr marL="0" indent="0" algn="just">
              <a:buNone/>
            </a:pPr>
            <a:r>
              <a:rPr lang="en-GB" sz="2400" b="1" dirty="0">
                <a:effectLst/>
                <a:latin typeface="Aptos" panose="020B0004020202020204" pitchFamily="34" charset="0"/>
                <a:ea typeface="Aptos" panose="020B0004020202020204" pitchFamily="34" charset="0"/>
                <a:cs typeface="Aptos" panose="020B0004020202020204" pitchFamily="34" charset="0"/>
              </a:rPr>
              <a:t>Planet: how do we mobilise our communities, especially those in poverty and disadvantage to take action around climate change and the environment? </a:t>
            </a:r>
            <a:r>
              <a:rPr lang="en-GB" sz="2400" dirty="0">
                <a:effectLst/>
                <a:latin typeface="Aptos" panose="020B0004020202020204" pitchFamily="34" charset="0"/>
                <a:ea typeface="Aptos" panose="020B0004020202020204" pitchFamily="34" charset="0"/>
                <a:cs typeface="Aptos" panose="020B0004020202020204" pitchFamily="34" charset="0"/>
              </a:rPr>
              <a:t>Meeting Room 1</a:t>
            </a:r>
          </a:p>
          <a:p>
            <a:pPr marL="0" indent="0" algn="just">
              <a:buNone/>
            </a:pPr>
            <a:endParaRPr lang="en-GB" sz="2400" b="1" i="0" u="none" strike="noStrike" baseline="0" dirty="0">
              <a:solidFill>
                <a:srgbClr val="000000"/>
              </a:solidFill>
              <a:latin typeface="Calibri" panose="020F0502020204030204" pitchFamily="34" charset="0"/>
            </a:endParaRPr>
          </a:p>
          <a:p>
            <a:pPr marL="0" indent="0" algn="just">
              <a:buNone/>
            </a:pPr>
            <a:r>
              <a:rPr lang="en-GB" sz="2400" b="1" i="0" u="none" strike="noStrike" baseline="0" dirty="0">
                <a:solidFill>
                  <a:srgbClr val="000000"/>
                </a:solidFill>
                <a:latin typeface="Calibri" panose="020F0502020204030204" pitchFamily="34" charset="0"/>
              </a:rPr>
              <a:t>People’s Jury on Climate Change (2023) R</a:t>
            </a:r>
            <a:r>
              <a:rPr lang="en-GB" sz="2400" b="1" dirty="0">
                <a:solidFill>
                  <a:srgbClr val="000000"/>
                </a:solidFill>
                <a:latin typeface="Calibri" panose="020F0502020204030204" pitchFamily="34" charset="0"/>
              </a:rPr>
              <a:t>ecommendations:</a:t>
            </a:r>
          </a:p>
          <a:p>
            <a:pPr marL="0" indent="0" algn="just">
              <a:buNone/>
            </a:pPr>
            <a:r>
              <a:rPr lang="en-GB" sz="2400" b="0" i="0" u="none" strike="noStrike" baseline="0" dirty="0">
                <a:solidFill>
                  <a:srgbClr val="000000"/>
                </a:solidFill>
                <a:latin typeface="Calibri" panose="020F0502020204030204" pitchFamily="34" charset="0"/>
              </a:rPr>
              <a:t>1</a:t>
            </a:r>
            <a:r>
              <a:rPr lang="en-GB" sz="2400" b="0" i="0" u="none" strike="noStrike" baseline="30000" dirty="0">
                <a:solidFill>
                  <a:srgbClr val="000000"/>
                </a:solidFill>
                <a:latin typeface="Calibri" panose="020F0502020204030204" pitchFamily="34" charset="0"/>
              </a:rPr>
              <a:t>st</a:t>
            </a:r>
            <a:r>
              <a:rPr lang="en-GB" sz="2400" b="0" i="0" u="none" strike="noStrike" baseline="0" dirty="0">
                <a:solidFill>
                  <a:srgbClr val="000000"/>
                </a:solidFill>
                <a:latin typeface="Calibri" panose="020F0502020204030204" pitchFamily="34" charset="0"/>
              </a:rPr>
              <a:t> Communication and Education: “We have learned a lot through being involved in the Climate Change People’s Jury. </a:t>
            </a:r>
            <a:r>
              <a:rPr lang="en-GB" sz="2400" b="1" i="0" u="none" strike="noStrike" baseline="0" dirty="0">
                <a:solidFill>
                  <a:srgbClr val="000000"/>
                </a:solidFill>
                <a:latin typeface="Calibri" panose="020F0502020204030204" pitchFamily="34" charset="0"/>
              </a:rPr>
              <a:t>Everyone can be educated through inclusive involvement </a:t>
            </a:r>
            <a:r>
              <a:rPr lang="en-GB" sz="2400" b="0" i="0" u="none" strike="noStrike" baseline="0" dirty="0">
                <a:solidFill>
                  <a:srgbClr val="000000"/>
                </a:solidFill>
                <a:latin typeface="Calibri" panose="020F0502020204030204" pitchFamily="34" charset="0"/>
              </a:rPr>
              <a:t>about how to make Blackburn with Darwen a better place to live, work and play.” </a:t>
            </a:r>
          </a:p>
          <a:p>
            <a:pPr marL="0" indent="0" algn="just">
              <a:buNone/>
            </a:pPr>
            <a:r>
              <a:rPr lang="en-GB" sz="2400" b="0" i="0" u="none" strike="noStrike" baseline="0" dirty="0">
                <a:solidFill>
                  <a:srgbClr val="000000"/>
                </a:solidFill>
                <a:latin typeface="Calibri" panose="020F0502020204030204" pitchFamily="34" charset="0"/>
              </a:rPr>
              <a:t>2</a:t>
            </a:r>
            <a:r>
              <a:rPr lang="en-GB" sz="2400" b="0" i="0" u="none" strike="noStrike" baseline="30000" dirty="0">
                <a:solidFill>
                  <a:srgbClr val="000000"/>
                </a:solidFill>
                <a:latin typeface="Calibri" panose="020F0502020204030204" pitchFamily="34" charset="0"/>
              </a:rPr>
              <a:t>nd</a:t>
            </a:r>
            <a:r>
              <a:rPr lang="en-GB" sz="2400" b="0" i="0" u="none" strike="noStrike" baseline="0" dirty="0">
                <a:solidFill>
                  <a:srgbClr val="000000"/>
                </a:solidFill>
                <a:latin typeface="Calibri" panose="020F0502020204030204" pitchFamily="34" charset="0"/>
              </a:rPr>
              <a:t> Accountability for individuals and organisations on progress.  </a:t>
            </a:r>
          </a:p>
          <a:p>
            <a:pPr marL="0" indent="0" algn="just">
              <a:buNone/>
            </a:pPr>
            <a:r>
              <a:rPr lang="en-GB" sz="2400" b="0" i="0" u="none" strike="noStrike" baseline="0" dirty="0">
                <a:solidFill>
                  <a:srgbClr val="000000"/>
                </a:solidFill>
                <a:latin typeface="Calibri" panose="020F0502020204030204" pitchFamily="34" charset="0"/>
              </a:rPr>
              <a:t>3</a:t>
            </a:r>
            <a:r>
              <a:rPr lang="en-GB" sz="2400" b="0" i="0" u="none" strike="noStrike" baseline="30000" dirty="0">
                <a:solidFill>
                  <a:srgbClr val="000000"/>
                </a:solidFill>
                <a:latin typeface="Calibri" panose="020F0502020204030204" pitchFamily="34" charset="0"/>
              </a:rPr>
              <a:t>rd</a:t>
            </a:r>
            <a:r>
              <a:rPr lang="en-GB" sz="2400" b="0" i="0" u="none" strike="noStrike" baseline="0" dirty="0">
                <a:solidFill>
                  <a:srgbClr val="000000"/>
                </a:solidFill>
                <a:latin typeface="Calibri" panose="020F0502020204030204" pitchFamily="34" charset="0"/>
              </a:rPr>
              <a:t> = Improve green spaces around the Borough.	</a:t>
            </a:r>
          </a:p>
          <a:p>
            <a:pPr marL="0" indent="0" algn="just">
              <a:buNone/>
            </a:pPr>
            <a:r>
              <a:rPr lang="en-GB" sz="2400" dirty="0">
                <a:solidFill>
                  <a:srgbClr val="000000"/>
                </a:solidFill>
                <a:latin typeface="Calibri" panose="020F0502020204030204" pitchFamily="34" charset="0"/>
              </a:rPr>
              <a:t>3</a:t>
            </a:r>
            <a:r>
              <a:rPr lang="en-GB" sz="2400" baseline="30000" dirty="0">
                <a:solidFill>
                  <a:srgbClr val="000000"/>
                </a:solidFill>
                <a:latin typeface="Calibri" panose="020F0502020204030204" pitchFamily="34" charset="0"/>
              </a:rPr>
              <a:t>rd</a:t>
            </a:r>
            <a:r>
              <a:rPr lang="en-GB" sz="2400" dirty="0">
                <a:solidFill>
                  <a:srgbClr val="000000"/>
                </a:solidFill>
                <a:latin typeface="Calibri" panose="020F0502020204030204" pitchFamily="34" charset="0"/>
              </a:rPr>
              <a:t> = Food Waste.</a:t>
            </a:r>
            <a:endParaRPr lang="en-GB" sz="2400" b="0" i="0" u="none" strike="noStrike" baseline="0" dirty="0">
              <a:solidFill>
                <a:srgbClr val="000000"/>
              </a:solidFill>
              <a:latin typeface="Calibri" panose="020F0502020204030204" pitchFamily="34" charset="0"/>
            </a:endParaRPr>
          </a:p>
          <a:p>
            <a:pPr marL="0" indent="0" algn="just">
              <a:buNone/>
            </a:pPr>
            <a:endParaRPr lang="en-GB"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336200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6F7A13-2026-4D7B-B969-E0CA74CDD3F4}"/>
              </a:ext>
            </a:extLst>
          </p:cNvPr>
          <p:cNvSpPr>
            <a:spLocks noGrp="1"/>
          </p:cNvSpPr>
          <p:nvPr>
            <p:ph type="title" idx="4294967295"/>
          </p:nvPr>
        </p:nvSpPr>
        <p:spPr>
          <a:xfrm>
            <a:off x="461727" y="1219837"/>
            <a:ext cx="7886700" cy="994172"/>
          </a:xfrm>
        </p:spPr>
        <p:txBody>
          <a:bodyPr>
            <a:normAutofit fontScale="90000"/>
          </a:bodyPr>
          <a:lstStyle/>
          <a:p>
            <a:pPr algn="ctr"/>
            <a:r>
              <a:rPr lang="en-GB" dirty="0"/>
              <a:t>Blackburn with Darwen Community Network – the Journey so far </a:t>
            </a:r>
          </a:p>
        </p:txBody>
      </p:sp>
      <p:grpSp>
        <p:nvGrpSpPr>
          <p:cNvPr id="10" name="Group 9">
            <a:extLst>
              <a:ext uri="{FF2B5EF4-FFF2-40B4-BE49-F238E27FC236}">
                <a16:creationId xmlns:a16="http://schemas.microsoft.com/office/drawing/2014/main" id="{158E96BA-D6FF-4F47-BC73-78CF28DEC81F}"/>
              </a:ext>
            </a:extLst>
          </p:cNvPr>
          <p:cNvGrpSpPr/>
          <p:nvPr/>
        </p:nvGrpSpPr>
        <p:grpSpPr>
          <a:xfrm>
            <a:off x="235974" y="2531814"/>
            <a:ext cx="8573729" cy="1774432"/>
            <a:chOff x="1348807" y="2379939"/>
            <a:chExt cx="9729617" cy="2365909"/>
          </a:xfrm>
        </p:grpSpPr>
        <p:pic>
          <p:nvPicPr>
            <p:cNvPr id="5" name="Picture 4" descr="M:\VCFSE Conference 2023\VCSFE Conference - Photos\CLP_0925.jpg">
              <a:extLst>
                <a:ext uri="{FF2B5EF4-FFF2-40B4-BE49-F238E27FC236}">
                  <a16:creationId xmlns:a16="http://schemas.microsoft.com/office/drawing/2014/main" id="{7D0CD925-0553-4938-87B8-3C2668A4FB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807" y="2381973"/>
              <a:ext cx="2758069" cy="2359805"/>
            </a:xfrm>
            <a:prstGeom prst="rect">
              <a:avLst/>
            </a:prstGeom>
            <a:noFill/>
            <a:ln>
              <a:noFill/>
            </a:ln>
          </p:spPr>
        </p:pic>
        <p:pic>
          <p:nvPicPr>
            <p:cNvPr id="6" name="Picture 5" descr="M:\VCFSE Conference 2023\VCSFE Conference - Photos\CLP_9403.jpg">
              <a:extLst>
                <a:ext uri="{FF2B5EF4-FFF2-40B4-BE49-F238E27FC236}">
                  <a16:creationId xmlns:a16="http://schemas.microsoft.com/office/drawing/2014/main" id="{87C18594-4D34-4989-8D45-C98C1CC9D7DF}"/>
                </a:ext>
              </a:extLst>
            </p:cNvPr>
            <p:cNvPicPr/>
            <p:nvPr/>
          </p:nvPicPr>
          <p:blipFill rotWithShape="1">
            <a:blip r:embed="rId3" cstate="print">
              <a:extLst>
                <a:ext uri="{28A0092B-C50C-407E-A947-70E740481C1C}">
                  <a14:useLocalDpi xmlns:a14="http://schemas.microsoft.com/office/drawing/2010/main" val="0"/>
                </a:ext>
              </a:extLst>
            </a:blip>
            <a:srcRect r="15299"/>
            <a:stretch/>
          </p:blipFill>
          <p:spPr bwMode="auto">
            <a:xfrm>
              <a:off x="4106876" y="2384008"/>
              <a:ext cx="2556316" cy="2359805"/>
            </a:xfrm>
            <a:prstGeom prst="rect">
              <a:avLst/>
            </a:prstGeom>
            <a:noFill/>
            <a:ln>
              <a:noFill/>
            </a:ln>
          </p:spPr>
        </p:pic>
        <p:pic>
          <p:nvPicPr>
            <p:cNvPr id="7" name="Picture 6" descr="M:\VCFSE Conference 2023\VCSFE Conference - Photos\CLP_0897.jpg">
              <a:extLst>
                <a:ext uri="{FF2B5EF4-FFF2-40B4-BE49-F238E27FC236}">
                  <a16:creationId xmlns:a16="http://schemas.microsoft.com/office/drawing/2014/main" id="{817AE03D-6590-4353-B7D8-B63751DB7E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1394" y="2386044"/>
              <a:ext cx="2037030" cy="2359804"/>
            </a:xfrm>
            <a:prstGeom prst="rect">
              <a:avLst/>
            </a:prstGeom>
            <a:noFill/>
            <a:ln>
              <a:noFill/>
            </a:ln>
          </p:spPr>
        </p:pic>
        <p:pic>
          <p:nvPicPr>
            <p:cNvPr id="8" name="Picture 7" descr="M:\VCFSE Conference 2023\VCSFE Conference - Photos\CLP_1027.jpg">
              <a:extLst>
                <a:ext uri="{FF2B5EF4-FFF2-40B4-BE49-F238E27FC236}">
                  <a16:creationId xmlns:a16="http://schemas.microsoft.com/office/drawing/2014/main" id="{F1FE374E-975D-479B-8D92-914BEA4F221A}"/>
                </a:ext>
              </a:extLst>
            </p:cNvPr>
            <p:cNvPicPr/>
            <p:nvPr/>
          </p:nvPicPr>
          <p:blipFill rotWithShape="1">
            <a:blip r:embed="rId5" cstate="print">
              <a:extLst>
                <a:ext uri="{28A0092B-C50C-407E-A947-70E740481C1C}">
                  <a14:useLocalDpi xmlns:a14="http://schemas.microsoft.com/office/drawing/2010/main" val="0"/>
                </a:ext>
              </a:extLst>
            </a:blip>
            <a:srcRect l="15721"/>
            <a:stretch/>
          </p:blipFill>
          <p:spPr bwMode="auto">
            <a:xfrm>
              <a:off x="6663192" y="2379939"/>
              <a:ext cx="2378202" cy="2365909"/>
            </a:xfrm>
            <a:prstGeom prst="rect">
              <a:avLst/>
            </a:prstGeom>
            <a:noFill/>
            <a:ln>
              <a:noFill/>
            </a:ln>
          </p:spPr>
        </p:pic>
      </p:grpSp>
      <p:sp>
        <p:nvSpPr>
          <p:cNvPr id="11" name="TextBox 10">
            <a:extLst>
              <a:ext uri="{FF2B5EF4-FFF2-40B4-BE49-F238E27FC236}">
                <a16:creationId xmlns:a16="http://schemas.microsoft.com/office/drawing/2014/main" id="{525CF69C-3A29-4FFD-8736-872CAFBE05AD}"/>
              </a:ext>
            </a:extLst>
          </p:cNvPr>
          <p:cNvSpPr txBox="1"/>
          <p:nvPr/>
        </p:nvSpPr>
        <p:spPr>
          <a:xfrm>
            <a:off x="923394" y="4647197"/>
            <a:ext cx="7297213" cy="1815882"/>
          </a:xfrm>
          <a:prstGeom prst="rect">
            <a:avLst/>
          </a:prstGeom>
          <a:noFill/>
        </p:spPr>
        <p:txBody>
          <a:bodyPr wrap="square" rtlCol="0">
            <a:spAutoFit/>
          </a:bodyPr>
          <a:lstStyle/>
          <a:p>
            <a:pPr algn="ctr"/>
            <a:r>
              <a:rPr lang="en-GB" sz="2800" dirty="0"/>
              <a:t>Community CVS </a:t>
            </a:r>
          </a:p>
          <a:p>
            <a:pPr algn="ctr"/>
            <a:r>
              <a:rPr lang="en-GB" sz="2800" dirty="0"/>
              <a:t>Together Everyone Achieves More Conference the Grand Venue, 10</a:t>
            </a:r>
            <a:r>
              <a:rPr lang="en-GB" sz="2800" baseline="30000" dirty="0"/>
              <a:t>th</a:t>
            </a:r>
            <a:r>
              <a:rPr lang="en-GB" sz="2800" dirty="0"/>
              <a:t> May 2023</a:t>
            </a:r>
          </a:p>
          <a:p>
            <a:pPr algn="ctr"/>
            <a:r>
              <a:rPr lang="en-GB" sz="2800" dirty="0"/>
              <a:t>‘WHERE IT ALL STARTED’</a:t>
            </a:r>
          </a:p>
        </p:txBody>
      </p:sp>
    </p:spTree>
    <p:extLst>
      <p:ext uri="{BB962C8B-B14F-4D97-AF65-F5344CB8AC3E}">
        <p14:creationId xmlns:p14="http://schemas.microsoft.com/office/powerpoint/2010/main" val="3787482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54A1-8710-84A8-7E6E-FDF2CEB7DA8A}"/>
              </a:ext>
            </a:extLst>
          </p:cNvPr>
          <p:cNvSpPr>
            <a:spLocks noGrp="1"/>
          </p:cNvSpPr>
          <p:nvPr>
            <p:ph type="title"/>
          </p:nvPr>
        </p:nvSpPr>
        <p:spPr/>
        <p:txBody>
          <a:bodyPr>
            <a:normAutofit/>
          </a:bodyPr>
          <a:lstStyle/>
          <a:p>
            <a:r>
              <a:rPr lang="en-GB" b="1" dirty="0"/>
              <a:t>PLANET: POSSIBLE FUTURE TOPICS</a:t>
            </a:r>
            <a:endParaRPr lang="en-GB" dirty="0"/>
          </a:p>
        </p:txBody>
      </p:sp>
      <p:sp>
        <p:nvSpPr>
          <p:cNvPr id="3" name="Content Placeholder 2">
            <a:extLst>
              <a:ext uri="{FF2B5EF4-FFF2-40B4-BE49-F238E27FC236}">
                <a16:creationId xmlns:a16="http://schemas.microsoft.com/office/drawing/2014/main" id="{E29084A9-47B0-1C62-C441-605AB6DBF98C}"/>
              </a:ext>
            </a:extLst>
          </p:cNvPr>
          <p:cNvSpPr>
            <a:spLocks noGrp="1"/>
          </p:cNvSpPr>
          <p:nvPr>
            <p:ph idx="1"/>
          </p:nvPr>
        </p:nvSpPr>
        <p:spPr>
          <a:xfrm>
            <a:off x="457200" y="1179872"/>
            <a:ext cx="8229600" cy="5403490"/>
          </a:xfrm>
        </p:spPr>
        <p:txBody>
          <a:bodyPr>
            <a:normAutofit/>
          </a:bodyPr>
          <a:lstStyle/>
          <a:p>
            <a:pPr marL="0" indent="0" algn="just">
              <a:buNone/>
            </a:pPr>
            <a:r>
              <a:rPr lang="en-GB" sz="2500" b="1" dirty="0">
                <a:latin typeface="Aptos" panose="020B0004020202020204" pitchFamily="34" charset="0"/>
              </a:rPr>
              <a:t>Natural Assets/Capital</a:t>
            </a:r>
            <a:r>
              <a:rPr lang="en-GB" sz="2500" dirty="0">
                <a:latin typeface="Aptos" panose="020B0004020202020204" pitchFamily="34" charset="0"/>
              </a:rPr>
              <a:t>: Can we help in investing in our parks, natural assets, open green spaces to help biodiversity, tree planting, etc?</a:t>
            </a:r>
          </a:p>
          <a:p>
            <a:pPr marL="0" indent="0" algn="just">
              <a:buNone/>
            </a:pPr>
            <a:r>
              <a:rPr lang="en-GB" sz="2500" b="1" dirty="0">
                <a:latin typeface="Aptos" panose="020B0004020202020204" pitchFamily="34" charset="0"/>
              </a:rPr>
              <a:t>Sustainable Food Place:  </a:t>
            </a:r>
            <a:r>
              <a:rPr lang="en-GB" sz="2500" dirty="0">
                <a:latin typeface="Aptos" panose="020B0004020202020204" pitchFamily="34" charset="0"/>
              </a:rPr>
              <a:t>how do we support the BwD Food Alliance to make BwD a sustainable food place?</a:t>
            </a:r>
          </a:p>
          <a:p>
            <a:pPr marL="0" indent="0" algn="just">
              <a:buNone/>
            </a:pPr>
            <a:r>
              <a:rPr lang="en-GB" sz="2500" b="1" dirty="0">
                <a:latin typeface="Aptos" panose="020B0004020202020204" pitchFamily="34" charset="0"/>
              </a:rPr>
              <a:t>Circular Economy: </a:t>
            </a:r>
            <a:r>
              <a:rPr lang="en-GB" sz="2500" dirty="0">
                <a:latin typeface="Aptos" panose="020B0004020202020204" pitchFamily="34" charset="0"/>
              </a:rPr>
              <a:t>how do we lead a joint effort across public, commercial and social economies/sectors to promote local procurement, more recycling/reuse, etc…</a:t>
            </a:r>
          </a:p>
          <a:p>
            <a:pPr marL="0" indent="0" algn="just">
              <a:buNone/>
            </a:pPr>
            <a:r>
              <a:rPr lang="en-GB" sz="2500" b="1" dirty="0">
                <a:latin typeface="Aptos" panose="020B0004020202020204" pitchFamily="34" charset="0"/>
              </a:rPr>
              <a:t>Sustainable Development within the VCFSE Sector</a:t>
            </a:r>
            <a:r>
              <a:rPr lang="en-GB" sz="2500" dirty="0">
                <a:latin typeface="Aptos" panose="020B0004020202020204" pitchFamily="34" charset="0"/>
              </a:rPr>
              <a:t>: how does the VCFSE Sector move towards net zero?</a:t>
            </a:r>
          </a:p>
          <a:p>
            <a:pPr marL="0" indent="0" algn="just">
              <a:buNone/>
            </a:pPr>
            <a:r>
              <a:rPr lang="en-GB" sz="2500" dirty="0">
                <a:latin typeface="Aptos" panose="020B0004020202020204" pitchFamily="34" charset="0"/>
              </a:rPr>
              <a:t>Are there other elements of the climate emergency or planet related issues that we should focus on?</a:t>
            </a:r>
          </a:p>
        </p:txBody>
      </p:sp>
    </p:spTree>
    <p:extLst>
      <p:ext uri="{BB962C8B-B14F-4D97-AF65-F5344CB8AC3E}">
        <p14:creationId xmlns:p14="http://schemas.microsoft.com/office/powerpoint/2010/main" val="22882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B12F-C441-5E1F-CEAB-C65CF4146190}"/>
              </a:ext>
            </a:extLst>
          </p:cNvPr>
          <p:cNvSpPr>
            <a:spLocks noGrp="1"/>
          </p:cNvSpPr>
          <p:nvPr>
            <p:ph type="title"/>
          </p:nvPr>
        </p:nvSpPr>
        <p:spPr/>
        <p:txBody>
          <a:bodyPr/>
          <a:lstStyle/>
          <a:p>
            <a:r>
              <a:rPr lang="en-GB" b="1" dirty="0"/>
              <a:t>PEACE: TODAY’S TOPIC</a:t>
            </a:r>
            <a:endParaRPr lang="en-GB" dirty="0"/>
          </a:p>
        </p:txBody>
      </p:sp>
      <p:sp>
        <p:nvSpPr>
          <p:cNvPr id="3" name="Content Placeholder 2">
            <a:extLst>
              <a:ext uri="{FF2B5EF4-FFF2-40B4-BE49-F238E27FC236}">
                <a16:creationId xmlns:a16="http://schemas.microsoft.com/office/drawing/2014/main" id="{7D0E9B8F-1FF2-7ED7-73A8-6BC8EECFE9BB}"/>
              </a:ext>
            </a:extLst>
          </p:cNvPr>
          <p:cNvSpPr>
            <a:spLocks noGrp="1"/>
          </p:cNvSpPr>
          <p:nvPr>
            <p:ph idx="1"/>
          </p:nvPr>
        </p:nvSpPr>
        <p:spPr>
          <a:xfrm>
            <a:off x="457200" y="1229032"/>
            <a:ext cx="8229600" cy="4897131"/>
          </a:xfrm>
        </p:spPr>
        <p:txBody>
          <a:bodyPr>
            <a:normAutofit lnSpcReduction="10000"/>
          </a:bodyPr>
          <a:lstStyle/>
          <a:p>
            <a:pPr marL="0" indent="0" algn="just">
              <a:buNone/>
            </a:pPr>
            <a:r>
              <a:rPr lang="en-GB" sz="2800" b="1" dirty="0">
                <a:effectLst/>
                <a:latin typeface="Aptos" panose="020B0004020202020204" pitchFamily="34" charset="0"/>
                <a:ea typeface="Aptos" panose="020B0004020202020204" pitchFamily="34" charset="0"/>
                <a:cs typeface="Aptos" panose="020B0004020202020204" pitchFamily="34" charset="0"/>
              </a:rPr>
              <a:t>Peace: </a:t>
            </a:r>
            <a:r>
              <a:rPr lang="en-GB" sz="2800" dirty="0">
                <a:effectLst/>
                <a:latin typeface="Aptos" panose="020B0004020202020204" pitchFamily="34" charset="0"/>
                <a:ea typeface="Aptos" panose="020B0004020202020204" pitchFamily="34" charset="0"/>
                <a:cs typeface="Aptos" panose="020B0004020202020204" pitchFamily="34" charset="0"/>
              </a:rPr>
              <a:t>how do we create a community which is free from violence and where everyone is safe and respected? Meeting Room 3</a:t>
            </a:r>
          </a:p>
          <a:p>
            <a:pPr marL="0" indent="0" algn="just">
              <a:buNone/>
            </a:pPr>
            <a:endParaRPr lang="en-GB" sz="2800" dirty="0">
              <a:latin typeface="Aptos" panose="020B0004020202020204" pitchFamily="34" charset="0"/>
              <a:ea typeface="Aptos" panose="020B0004020202020204" pitchFamily="34" charset="0"/>
              <a:cs typeface="Aptos" panose="020B0004020202020204" pitchFamily="34" charset="0"/>
            </a:endParaRPr>
          </a:p>
          <a:p>
            <a:pPr marL="0" indent="0" algn="just">
              <a:buNone/>
            </a:pPr>
            <a:r>
              <a:rPr lang="en-GB" sz="2800" b="1" dirty="0">
                <a:effectLst/>
                <a:latin typeface="Aptos" panose="020B0004020202020204" pitchFamily="34" charset="0"/>
                <a:ea typeface="Aptos" panose="020B0004020202020204" pitchFamily="34" charset="0"/>
                <a:cs typeface="Aptos" panose="020B0004020202020204" pitchFamily="34" charset="0"/>
              </a:rPr>
              <a:t>What does it mean?</a:t>
            </a:r>
          </a:p>
          <a:p>
            <a:pPr marL="0" indent="0" algn="just">
              <a:buNone/>
            </a:pPr>
            <a:r>
              <a:rPr lang="en-GB" sz="2800" dirty="0">
                <a:effectLst/>
                <a:latin typeface="Aptos" panose="020B0004020202020204" pitchFamily="34" charset="0"/>
                <a:ea typeface="Aptos" panose="020B0004020202020204" pitchFamily="34" charset="0"/>
                <a:cs typeface="Aptos" panose="020B0004020202020204" pitchFamily="34" charset="0"/>
              </a:rPr>
              <a:t>Peace impacts: on</a:t>
            </a:r>
          </a:p>
          <a:p>
            <a:pPr algn="just">
              <a:buFont typeface="Wingdings" panose="05000000000000000000" pitchFamily="2" charset="2"/>
              <a:buChar char="Ø"/>
            </a:pPr>
            <a:r>
              <a:rPr lang="en-GB" sz="2800" dirty="0">
                <a:latin typeface="Aptos" panose="020B0004020202020204" pitchFamily="34" charset="0"/>
                <a:ea typeface="Aptos" panose="020B0004020202020204" pitchFamily="34" charset="0"/>
                <a:cs typeface="Aptos" panose="020B0004020202020204" pitchFamily="34" charset="0"/>
              </a:rPr>
              <a:t>Self-esteem &amp; respect </a:t>
            </a:r>
          </a:p>
          <a:p>
            <a:pPr algn="just">
              <a:buFont typeface="Wingdings" panose="05000000000000000000" pitchFamily="2" charset="2"/>
              <a:buChar char="Ø"/>
            </a:pPr>
            <a:r>
              <a:rPr lang="en-GB" sz="2800" dirty="0">
                <a:effectLst/>
                <a:latin typeface="Aptos" panose="020B0004020202020204" pitchFamily="34" charset="0"/>
                <a:ea typeface="Aptos" panose="020B0004020202020204" pitchFamily="34" charset="0"/>
                <a:cs typeface="Aptos" panose="020B0004020202020204" pitchFamily="34" charset="0"/>
              </a:rPr>
              <a:t>Love and belonging</a:t>
            </a:r>
            <a:endParaRPr lang="en-GB" sz="2800" dirty="0">
              <a:latin typeface="Aptos" panose="020B0004020202020204" pitchFamily="34" charset="0"/>
              <a:ea typeface="Aptos" panose="020B0004020202020204" pitchFamily="34" charset="0"/>
              <a:cs typeface="Aptos" panose="020B0004020202020204" pitchFamily="34" charset="0"/>
            </a:endParaRPr>
          </a:p>
          <a:p>
            <a:pPr algn="just">
              <a:buFont typeface="Wingdings" panose="05000000000000000000" pitchFamily="2" charset="2"/>
              <a:buChar char="Ø"/>
            </a:pPr>
            <a:r>
              <a:rPr lang="en-GB" sz="2800" dirty="0">
                <a:effectLst/>
                <a:latin typeface="Aptos" panose="020B0004020202020204" pitchFamily="34" charset="0"/>
                <a:ea typeface="Aptos" panose="020B0004020202020204" pitchFamily="34" charset="0"/>
                <a:cs typeface="Aptos" panose="020B0004020202020204" pitchFamily="34" charset="0"/>
              </a:rPr>
              <a:t>Safety and security</a:t>
            </a:r>
          </a:p>
          <a:p>
            <a:pPr algn="just">
              <a:buFont typeface="Wingdings" panose="05000000000000000000" pitchFamily="2" charset="2"/>
              <a:buChar char="Ø"/>
            </a:pPr>
            <a:r>
              <a:rPr lang="en-GB" sz="2800" dirty="0">
                <a:latin typeface="Aptos" panose="020B0004020202020204" pitchFamily="34" charset="0"/>
                <a:ea typeface="Aptos" panose="020B0004020202020204" pitchFamily="34" charset="0"/>
                <a:cs typeface="Aptos" panose="020B0004020202020204" pitchFamily="34" charset="0"/>
              </a:rPr>
              <a:t>Basic physiological </a:t>
            </a:r>
            <a:r>
              <a:rPr lang="en-GB" sz="2800" dirty="0" err="1">
                <a:latin typeface="Aptos" panose="020B0004020202020204" pitchFamily="34" charset="0"/>
                <a:ea typeface="Aptos" panose="020B0004020202020204" pitchFamily="34" charset="0"/>
                <a:cs typeface="Aptos" panose="020B0004020202020204" pitchFamily="34" charset="0"/>
              </a:rPr>
              <a:t>needss</a:t>
            </a:r>
            <a:endParaRPr lang="en-GB" sz="2800" dirty="0">
              <a:effectLst/>
              <a:latin typeface="Aptos" panose="020B0004020202020204" pitchFamily="34" charset="0"/>
              <a:ea typeface="Aptos" panose="020B0004020202020204" pitchFamily="34" charset="0"/>
              <a:cs typeface="Aptos" panose="020B0004020202020204" pitchFamily="34" charset="0"/>
            </a:endParaRPr>
          </a:p>
          <a:p>
            <a:pPr lvl="1" algn="just"/>
            <a:endParaRPr lang="en-GB" sz="2100" dirty="0">
              <a:latin typeface="Aptos" panose="020B0004020202020204" pitchFamily="34" charset="0"/>
            </a:endParaRPr>
          </a:p>
        </p:txBody>
      </p:sp>
      <p:pic>
        <p:nvPicPr>
          <p:cNvPr id="5" name="Picture 4" descr="A rainbow pyramid with text&#10;&#10;Description automatically generated">
            <a:extLst>
              <a:ext uri="{FF2B5EF4-FFF2-40B4-BE49-F238E27FC236}">
                <a16:creationId xmlns:a16="http://schemas.microsoft.com/office/drawing/2014/main" id="{7528135C-F495-7C63-9EAC-12B27816E7A8}"/>
              </a:ext>
            </a:extLst>
          </p:cNvPr>
          <p:cNvPicPr>
            <a:picLocks noChangeAspect="1"/>
          </p:cNvPicPr>
          <p:nvPr/>
        </p:nvPicPr>
        <p:blipFill>
          <a:blip r:embed="rId2"/>
          <a:stretch>
            <a:fillRect/>
          </a:stretch>
        </p:blipFill>
        <p:spPr>
          <a:xfrm>
            <a:off x="4742323" y="2263362"/>
            <a:ext cx="4320000" cy="4320000"/>
          </a:xfrm>
          <a:prstGeom prst="rect">
            <a:avLst/>
          </a:prstGeom>
        </p:spPr>
      </p:pic>
    </p:spTree>
    <p:extLst>
      <p:ext uri="{BB962C8B-B14F-4D97-AF65-F5344CB8AC3E}">
        <p14:creationId xmlns:p14="http://schemas.microsoft.com/office/powerpoint/2010/main" val="282579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F5F7-AE99-2711-B2BE-B4EC7280F272}"/>
              </a:ext>
            </a:extLst>
          </p:cNvPr>
          <p:cNvSpPr>
            <a:spLocks noGrp="1"/>
          </p:cNvSpPr>
          <p:nvPr>
            <p:ph type="title"/>
          </p:nvPr>
        </p:nvSpPr>
        <p:spPr/>
        <p:txBody>
          <a:bodyPr>
            <a:normAutofit fontScale="90000"/>
          </a:bodyPr>
          <a:lstStyle/>
          <a:p>
            <a:r>
              <a:rPr lang="en-GB" b="1" dirty="0"/>
              <a:t>PEACE: POTENTIAL FUTURE TOPICS</a:t>
            </a:r>
            <a:endParaRPr lang="en-GB" dirty="0"/>
          </a:p>
        </p:txBody>
      </p:sp>
      <p:sp>
        <p:nvSpPr>
          <p:cNvPr id="3" name="Content Placeholder 2">
            <a:extLst>
              <a:ext uri="{FF2B5EF4-FFF2-40B4-BE49-F238E27FC236}">
                <a16:creationId xmlns:a16="http://schemas.microsoft.com/office/drawing/2014/main" id="{5512A291-48FA-ABDC-4498-BC0DCF4FE06E}"/>
              </a:ext>
            </a:extLst>
          </p:cNvPr>
          <p:cNvSpPr>
            <a:spLocks noGrp="1"/>
          </p:cNvSpPr>
          <p:nvPr>
            <p:ph idx="1"/>
          </p:nvPr>
        </p:nvSpPr>
        <p:spPr>
          <a:xfrm>
            <a:off x="108155" y="1081548"/>
            <a:ext cx="8908025" cy="5501814"/>
          </a:xfrm>
        </p:spPr>
        <p:txBody>
          <a:bodyPr>
            <a:noAutofit/>
          </a:bodyPr>
          <a:lstStyle/>
          <a:p>
            <a:pPr marL="0" indent="0" algn="just">
              <a:buNone/>
            </a:pPr>
            <a:r>
              <a:rPr lang="en-GB" sz="2500" b="1" dirty="0">
                <a:latin typeface="Aptos" panose="020B0004020202020204" pitchFamily="34" charset="0"/>
              </a:rPr>
              <a:t>Cohesion and Integration?  </a:t>
            </a:r>
            <a:r>
              <a:rPr lang="en-GB" sz="2500" dirty="0">
                <a:latin typeface="Aptos" panose="020B0004020202020204" pitchFamily="34" charset="0"/>
              </a:rPr>
              <a:t>How do we build cohesive, integrated communities and create a welcoming place for diverse communities to live in harmony and peace?</a:t>
            </a:r>
            <a:r>
              <a:rPr lang="en-GB" sz="2500" b="1" dirty="0">
                <a:latin typeface="Aptos" panose="020B0004020202020204" pitchFamily="34" charset="0"/>
              </a:rPr>
              <a:t> </a:t>
            </a:r>
          </a:p>
          <a:p>
            <a:pPr marL="0" indent="0" algn="just">
              <a:buNone/>
            </a:pPr>
            <a:r>
              <a:rPr lang="en-GB" sz="2500" b="1" dirty="0">
                <a:latin typeface="Aptos" panose="020B0004020202020204" pitchFamily="34" charset="0"/>
              </a:rPr>
              <a:t>Domestic Abuse?</a:t>
            </a:r>
            <a:r>
              <a:rPr lang="en-GB" sz="2500" dirty="0">
                <a:latin typeface="Aptos" panose="020B0004020202020204" pitchFamily="34" charset="0"/>
              </a:rPr>
              <a:t>  Can we do more by working together to eradicate domestic abuse?</a:t>
            </a:r>
            <a:endParaRPr lang="en-GB" sz="2500" b="1" dirty="0">
              <a:latin typeface="Aptos" panose="020B0004020202020204" pitchFamily="34" charset="0"/>
            </a:endParaRPr>
          </a:p>
          <a:p>
            <a:pPr marL="0" indent="0" algn="just">
              <a:buNone/>
            </a:pPr>
            <a:r>
              <a:rPr lang="en-GB" sz="2500" b="1" dirty="0">
                <a:latin typeface="Aptos" panose="020B0004020202020204" pitchFamily="34" charset="0"/>
              </a:rPr>
              <a:t>Eradicating Discrimination &amp; Promoting Equity? </a:t>
            </a:r>
          </a:p>
          <a:p>
            <a:pPr marL="0" indent="0" algn="just">
              <a:buNone/>
            </a:pPr>
            <a:r>
              <a:rPr lang="en-GB" sz="2500" b="1" dirty="0">
                <a:latin typeface="Aptos" panose="020B0004020202020204" pitchFamily="34" charset="0"/>
              </a:rPr>
              <a:t>Road Safety?</a:t>
            </a:r>
            <a:r>
              <a:rPr lang="en-GB" sz="2500" dirty="0">
                <a:latin typeface="Aptos" panose="020B0004020202020204" pitchFamily="34" charset="0"/>
              </a:rPr>
              <a:t> What can we do together to improve road safety?</a:t>
            </a:r>
            <a:endParaRPr lang="en-GB" sz="2500" b="1" dirty="0">
              <a:latin typeface="Aptos" panose="020B0004020202020204" pitchFamily="34" charset="0"/>
            </a:endParaRPr>
          </a:p>
          <a:p>
            <a:pPr marL="0" indent="0" algn="just">
              <a:buNone/>
            </a:pPr>
            <a:r>
              <a:rPr lang="en-GB" sz="2500" b="1" dirty="0">
                <a:latin typeface="Aptos" panose="020B0004020202020204" pitchFamily="34" charset="0"/>
              </a:rPr>
              <a:t>Violent Crime</a:t>
            </a:r>
            <a:r>
              <a:rPr lang="en-GB" sz="2500" dirty="0"/>
              <a:t>? Can we do more? </a:t>
            </a:r>
          </a:p>
          <a:p>
            <a:pPr marL="0" indent="0" algn="just">
              <a:buNone/>
            </a:pPr>
            <a:endParaRPr lang="en-GB" sz="2500" dirty="0">
              <a:latin typeface="Aptos" panose="020B0004020202020204" pitchFamily="34" charset="0"/>
            </a:endParaRPr>
          </a:p>
          <a:p>
            <a:pPr marL="0" indent="0" algn="just">
              <a:buNone/>
            </a:pPr>
            <a:r>
              <a:rPr lang="en-GB" sz="2500" dirty="0">
                <a:latin typeface="Aptos" panose="020B0004020202020204" pitchFamily="34" charset="0"/>
              </a:rPr>
              <a:t>Are there other topics around Peace (basic needs, security &amp; safety, love &amp; belonging, self-esteem and respect)</a:t>
            </a:r>
          </a:p>
          <a:p>
            <a:pPr marL="0" indent="0" algn="just">
              <a:buNone/>
            </a:pPr>
            <a:r>
              <a:rPr lang="en-GB" sz="2500" dirty="0">
                <a:latin typeface="Aptos" panose="020B0004020202020204" pitchFamily="34" charset="0"/>
              </a:rPr>
              <a:t> that we should focus on?</a:t>
            </a:r>
          </a:p>
          <a:p>
            <a:pPr algn="just"/>
            <a:endParaRPr lang="en-GB" sz="2500" dirty="0"/>
          </a:p>
        </p:txBody>
      </p:sp>
    </p:spTree>
    <p:extLst>
      <p:ext uri="{BB962C8B-B14F-4D97-AF65-F5344CB8AC3E}">
        <p14:creationId xmlns:p14="http://schemas.microsoft.com/office/powerpoint/2010/main" val="374596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B0692-C920-66C1-9963-8412C58957F4}"/>
              </a:ext>
            </a:extLst>
          </p:cNvPr>
          <p:cNvSpPr>
            <a:spLocks noGrp="1"/>
          </p:cNvSpPr>
          <p:nvPr>
            <p:ph type="title"/>
          </p:nvPr>
        </p:nvSpPr>
        <p:spPr>
          <a:xfrm>
            <a:off x="0" y="274638"/>
            <a:ext cx="9144000" cy="1143000"/>
          </a:xfrm>
        </p:spPr>
        <p:txBody>
          <a:bodyPr>
            <a:normAutofit fontScale="90000"/>
          </a:bodyPr>
          <a:lstStyle/>
          <a:p>
            <a:r>
              <a:rPr lang="en-GB" dirty="0"/>
              <a:t>Together Everyone Achieves More Conference: A Reminder</a:t>
            </a:r>
          </a:p>
        </p:txBody>
      </p:sp>
      <p:sp>
        <p:nvSpPr>
          <p:cNvPr id="3" name="Content Placeholder 2">
            <a:extLst>
              <a:ext uri="{FF2B5EF4-FFF2-40B4-BE49-F238E27FC236}">
                <a16:creationId xmlns:a16="http://schemas.microsoft.com/office/drawing/2014/main" id="{F2546582-D6C6-4857-A096-7D5EB03E47AC}"/>
              </a:ext>
            </a:extLst>
          </p:cNvPr>
          <p:cNvSpPr>
            <a:spLocks noGrp="1"/>
          </p:cNvSpPr>
          <p:nvPr>
            <p:ph idx="1"/>
          </p:nvPr>
        </p:nvSpPr>
        <p:spPr>
          <a:xfrm>
            <a:off x="457200" y="1179872"/>
            <a:ext cx="8229600" cy="5403490"/>
          </a:xfrm>
        </p:spPr>
        <p:txBody>
          <a:bodyPr>
            <a:normAutofit fontScale="77500" lnSpcReduction="20000"/>
          </a:bodyPr>
          <a:lstStyle/>
          <a:p>
            <a:endParaRPr lang="en-GB" dirty="0"/>
          </a:p>
          <a:p>
            <a:endParaRPr lang="en-GB" dirty="0"/>
          </a:p>
          <a:p>
            <a:r>
              <a:rPr lang="en-GB" dirty="0"/>
              <a:t>Over 300 people across VCFSE Sector</a:t>
            </a:r>
          </a:p>
          <a:p>
            <a:r>
              <a:rPr lang="en-GB" dirty="0"/>
              <a:t>Key Speakers:</a:t>
            </a:r>
          </a:p>
          <a:p>
            <a:pPr lvl="1"/>
            <a:r>
              <a:rPr lang="en-GB" sz="2600" dirty="0"/>
              <a:t>Cllr Phil Riley; Denise Park – Council Missions</a:t>
            </a:r>
          </a:p>
          <a:p>
            <a:pPr lvl="1"/>
            <a:r>
              <a:rPr lang="en-GB" sz="2600" dirty="0"/>
              <a:t>Kevin Lavery; Claire Richardson – Health Transformation.</a:t>
            </a:r>
          </a:p>
          <a:p>
            <a:r>
              <a:rPr lang="en-GB" dirty="0"/>
              <a:t>3 Discussions</a:t>
            </a:r>
          </a:p>
          <a:p>
            <a:pPr marL="457200" lvl="1" indent="0" algn="just">
              <a:buNone/>
            </a:pPr>
            <a:r>
              <a:rPr lang="en-GB" sz="2600" dirty="0">
                <a:effectLst/>
                <a:ea typeface="Calibri" panose="020F0502020204030204" pitchFamily="34" charset="0"/>
                <a:cs typeface="Times New Roman" panose="02020603050405020304" pitchFamily="18" charset="0"/>
              </a:rPr>
              <a:t>1: Listening and Discovering what you think the future priorities for the VCFSE Sector should be?</a:t>
            </a:r>
            <a:endParaRPr lang="en-GB" sz="2600" dirty="0">
              <a:ea typeface="Calibri" panose="020F0502020204030204" pitchFamily="34" charset="0"/>
              <a:cs typeface="Times New Roman" panose="02020603050405020304" pitchFamily="18" charset="0"/>
            </a:endParaRPr>
          </a:p>
          <a:p>
            <a:pPr marL="457200" lvl="1" indent="0" algn="just">
              <a:buNone/>
            </a:pPr>
            <a:r>
              <a:rPr lang="en-GB" sz="2600" dirty="0">
                <a:effectLst/>
                <a:ea typeface="Calibri" panose="020F0502020204030204" pitchFamily="34" charset="0"/>
                <a:cs typeface="Times New Roman" panose="02020603050405020304" pitchFamily="18" charset="0"/>
              </a:rPr>
              <a:t>2: Intro the BwD VCFSE Assembly or Alliance idea.  Is this something the VCFSE Sector wants to create?</a:t>
            </a:r>
          </a:p>
          <a:p>
            <a:pPr marL="457200" lvl="1" indent="0" algn="just">
              <a:buNone/>
            </a:pPr>
            <a:r>
              <a:rPr lang="en-GB" sz="2600" dirty="0">
                <a:ea typeface="Calibri" panose="020F0502020204030204" pitchFamily="34" charset="0"/>
                <a:cs typeface="Times New Roman" panose="02020603050405020304" pitchFamily="18" charset="0"/>
              </a:rPr>
              <a:t>3: W</a:t>
            </a:r>
            <a:r>
              <a:rPr lang="en-GB" sz="2600" dirty="0">
                <a:effectLst/>
                <a:ea typeface="Calibri" panose="020F0502020204030204" pitchFamily="34" charset="0"/>
                <a:cs typeface="Times New Roman" panose="02020603050405020304" pitchFamily="18" charset="0"/>
              </a:rPr>
              <a:t>hat is currently troubling your organisation (that CVS can help you with) and what BIG Ideas do you have to support the VCFSE Sector to develop and grow?</a:t>
            </a:r>
          </a:p>
          <a:p>
            <a:pPr marL="457200" lvl="1" indent="0" algn="just">
              <a:buNone/>
            </a:pPr>
            <a:endParaRPr lang="en-GB" sz="1400" dirty="0">
              <a:effectLst/>
              <a:ea typeface="Calibri" panose="020F0502020204030204" pitchFamily="34" charset="0"/>
              <a:cs typeface="Times New Roman" panose="02020603050405020304" pitchFamily="18" charset="0"/>
            </a:endParaRPr>
          </a:p>
          <a:p>
            <a:r>
              <a:rPr lang="en-GB" dirty="0"/>
              <a:t>Vote: 97% yes to set up new entity. </a:t>
            </a:r>
          </a:p>
          <a:p>
            <a:r>
              <a:rPr lang="en-GB" dirty="0"/>
              <a:t>Name: 51% BwD Community Network. </a:t>
            </a:r>
          </a:p>
          <a:p>
            <a:endParaRPr lang="en-GB" dirty="0"/>
          </a:p>
        </p:txBody>
      </p:sp>
    </p:spTree>
    <p:extLst>
      <p:ext uri="{BB962C8B-B14F-4D97-AF65-F5344CB8AC3E}">
        <p14:creationId xmlns:p14="http://schemas.microsoft.com/office/powerpoint/2010/main" val="77351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271"/>
            <a:ext cx="8608142" cy="1270561"/>
          </a:xfrm>
        </p:spPr>
        <p:txBody>
          <a:bodyPr>
            <a:normAutofit fontScale="90000"/>
          </a:bodyPr>
          <a:lstStyle/>
          <a:p>
            <a:br>
              <a:rPr lang="en-GB" dirty="0"/>
            </a:br>
            <a:r>
              <a:rPr lang="en-GB" dirty="0"/>
              <a:t>Some Feedback from the 1</a:t>
            </a:r>
            <a:r>
              <a:rPr lang="en-GB" baseline="30000" dirty="0"/>
              <a:t>st</a:t>
            </a:r>
            <a:r>
              <a:rPr lang="en-GB" dirty="0"/>
              <a:t> Conference</a:t>
            </a:r>
            <a:br>
              <a:rPr lang="en-GB" dirty="0"/>
            </a:br>
            <a:endParaRPr lang="en-GB" dirty="0"/>
          </a:p>
        </p:txBody>
      </p:sp>
      <p:sp>
        <p:nvSpPr>
          <p:cNvPr id="3" name="Content Placeholder 2"/>
          <p:cNvSpPr>
            <a:spLocks noGrp="1"/>
          </p:cNvSpPr>
          <p:nvPr>
            <p:ph idx="1"/>
          </p:nvPr>
        </p:nvSpPr>
        <p:spPr>
          <a:xfrm>
            <a:off x="548232" y="1592827"/>
            <a:ext cx="4046718" cy="4984954"/>
          </a:xfrm>
        </p:spPr>
        <p:txBody>
          <a:bodyPr>
            <a:noAutofit/>
          </a:bodyPr>
          <a:lstStyle/>
          <a:p>
            <a:pPr marL="0" indent="0" algn="just">
              <a:lnSpc>
                <a:spcPct val="120000"/>
              </a:lnSpc>
              <a:spcBef>
                <a:spcPts val="0"/>
              </a:spcBef>
              <a:buNone/>
            </a:pPr>
            <a:r>
              <a:rPr lang="en-GB" sz="1800" dirty="0"/>
              <a:t>“</a:t>
            </a:r>
            <a:r>
              <a:rPr lang="en-GB" sz="1800" b="1" dirty="0"/>
              <a:t>Want annual conference </a:t>
            </a:r>
            <a:r>
              <a:rPr lang="en-GB" sz="1800" dirty="0"/>
              <a:t>… but also want </a:t>
            </a:r>
            <a:r>
              <a:rPr lang="en-GB" sz="1800" b="1" dirty="0"/>
              <a:t>more frequent meetings </a:t>
            </a:r>
            <a:r>
              <a:rPr lang="en-GB" sz="1800" dirty="0"/>
              <a:t>on relevant topics. Lots of sub-groups via themes”.</a:t>
            </a:r>
          </a:p>
          <a:p>
            <a:pPr marL="0" indent="0" algn="just">
              <a:lnSpc>
                <a:spcPct val="120000"/>
              </a:lnSpc>
              <a:spcBef>
                <a:spcPts val="0"/>
              </a:spcBef>
              <a:buNone/>
            </a:pPr>
            <a:endParaRPr lang="en-GB" sz="1800" dirty="0"/>
          </a:p>
          <a:p>
            <a:pPr marL="0" indent="0" algn="just">
              <a:lnSpc>
                <a:spcPct val="120000"/>
              </a:lnSpc>
              <a:spcBef>
                <a:spcPts val="0"/>
              </a:spcBef>
              <a:buNone/>
            </a:pPr>
            <a:r>
              <a:rPr lang="en-GB" sz="1800" dirty="0"/>
              <a:t>“Want connections and link up the various networks / forums / etc”.</a:t>
            </a:r>
          </a:p>
          <a:p>
            <a:pPr marL="0" indent="0" algn="just">
              <a:lnSpc>
                <a:spcPct val="120000"/>
              </a:lnSpc>
              <a:spcBef>
                <a:spcPts val="0"/>
              </a:spcBef>
              <a:buNone/>
            </a:pPr>
            <a:endParaRPr lang="en-GB" sz="1800" dirty="0"/>
          </a:p>
          <a:p>
            <a:pPr marL="0" indent="0" algn="just">
              <a:lnSpc>
                <a:spcPct val="120000"/>
              </a:lnSpc>
              <a:spcBef>
                <a:spcPts val="0"/>
              </a:spcBef>
              <a:buNone/>
            </a:pPr>
            <a:r>
              <a:rPr lang="en-GB" sz="1800" dirty="0"/>
              <a:t>Want greater connectivity at neighbourhood level:</a:t>
            </a:r>
          </a:p>
          <a:p>
            <a:pPr marL="0" indent="0" algn="just">
              <a:lnSpc>
                <a:spcPct val="120000"/>
              </a:lnSpc>
              <a:spcBef>
                <a:spcPts val="0"/>
              </a:spcBef>
              <a:buNone/>
            </a:pPr>
            <a:r>
              <a:rPr lang="en-GB" sz="1800" dirty="0"/>
              <a:t>“Is there a possibility of something ward based that feeds into borough wide.</a:t>
            </a:r>
          </a:p>
          <a:p>
            <a:pPr marL="0" indent="0" algn="just">
              <a:lnSpc>
                <a:spcPct val="120000"/>
              </a:lnSpc>
              <a:spcBef>
                <a:spcPts val="0"/>
              </a:spcBef>
              <a:buNone/>
            </a:pPr>
            <a:r>
              <a:rPr lang="en-GB" sz="1800" dirty="0"/>
              <a:t>Locally would benefit smaller groups and be more helpful for them and understand processes better.”</a:t>
            </a:r>
          </a:p>
          <a:p>
            <a:pPr marL="0" indent="0">
              <a:buNone/>
            </a:pPr>
            <a:endParaRPr lang="en-GB" sz="1350" dirty="0"/>
          </a:p>
        </p:txBody>
      </p:sp>
      <p:grpSp>
        <p:nvGrpSpPr>
          <p:cNvPr id="7" name="Group 6">
            <a:extLst>
              <a:ext uri="{FF2B5EF4-FFF2-40B4-BE49-F238E27FC236}">
                <a16:creationId xmlns:a16="http://schemas.microsoft.com/office/drawing/2014/main" id="{5854F7E5-C0FB-49A7-BEBB-0589D607527A}"/>
              </a:ext>
            </a:extLst>
          </p:cNvPr>
          <p:cNvGrpSpPr/>
          <p:nvPr/>
        </p:nvGrpSpPr>
        <p:grpSpPr>
          <a:xfrm>
            <a:off x="4594950" y="1866193"/>
            <a:ext cx="4268204" cy="3600000"/>
            <a:chOff x="5576753" y="1527585"/>
            <a:chExt cx="5432142" cy="4031008"/>
          </a:xfrm>
        </p:grpSpPr>
        <p:pic>
          <p:nvPicPr>
            <p:cNvPr id="4" name="Picture 3" descr="M:\VCFSE Conference 2023\TEAM Conference Flipcharts\20230512_105117.jpg">
              <a:extLst>
                <a:ext uri="{FF2B5EF4-FFF2-40B4-BE49-F238E27FC236}">
                  <a16:creationId xmlns:a16="http://schemas.microsoft.com/office/drawing/2014/main" id="{1DCCE85B-CB78-41F8-8FA8-60F5161FD7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020021" y="2084319"/>
              <a:ext cx="4031006" cy="2917541"/>
            </a:xfrm>
            <a:prstGeom prst="rect">
              <a:avLst/>
            </a:prstGeom>
            <a:noFill/>
            <a:ln>
              <a:noFill/>
            </a:ln>
          </p:spPr>
        </p:pic>
        <p:pic>
          <p:nvPicPr>
            <p:cNvPr id="6" name="Picture 5" descr="M:\VCFSE Conference 2023\TEAM Conference Flipcharts\20230512_110844.jpg">
              <a:extLst>
                <a:ext uri="{FF2B5EF4-FFF2-40B4-BE49-F238E27FC236}">
                  <a16:creationId xmlns:a16="http://schemas.microsoft.com/office/drawing/2014/main" id="{96F7DD8E-6B28-4BFA-B32E-6FECDDB229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36091" y="2285789"/>
              <a:ext cx="4031008" cy="2514600"/>
            </a:xfrm>
            <a:prstGeom prst="rect">
              <a:avLst/>
            </a:prstGeom>
            <a:noFill/>
            <a:ln>
              <a:noFill/>
            </a:ln>
          </p:spPr>
        </p:pic>
      </p:grpSp>
    </p:spTree>
    <p:extLst>
      <p:ext uri="{BB962C8B-B14F-4D97-AF65-F5344CB8AC3E}">
        <p14:creationId xmlns:p14="http://schemas.microsoft.com/office/powerpoint/2010/main" val="311051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B966-F37F-2A31-F6D5-80F48F1F6C9D}"/>
              </a:ext>
            </a:extLst>
          </p:cNvPr>
          <p:cNvSpPr>
            <a:spLocks noGrp="1"/>
          </p:cNvSpPr>
          <p:nvPr>
            <p:ph type="title"/>
          </p:nvPr>
        </p:nvSpPr>
        <p:spPr/>
        <p:txBody>
          <a:bodyPr>
            <a:normAutofit fontScale="90000"/>
          </a:bodyPr>
          <a:lstStyle/>
          <a:p>
            <a:r>
              <a:rPr lang="en-GB" dirty="0"/>
              <a:t>THE PAST 12 MONTHS (July to Dec 23)</a:t>
            </a:r>
            <a:br>
              <a:rPr lang="en-GB" dirty="0"/>
            </a:br>
            <a:r>
              <a:rPr lang="en-GB" dirty="0"/>
              <a:t>Setting up the Network</a:t>
            </a:r>
          </a:p>
        </p:txBody>
      </p:sp>
      <p:sp>
        <p:nvSpPr>
          <p:cNvPr id="3" name="Content Placeholder 2">
            <a:extLst>
              <a:ext uri="{FF2B5EF4-FFF2-40B4-BE49-F238E27FC236}">
                <a16:creationId xmlns:a16="http://schemas.microsoft.com/office/drawing/2014/main" id="{137E852B-0071-E68E-3429-28ADC504A4D7}"/>
              </a:ext>
            </a:extLst>
          </p:cNvPr>
          <p:cNvSpPr>
            <a:spLocks noGrp="1"/>
          </p:cNvSpPr>
          <p:nvPr>
            <p:ph idx="1"/>
          </p:nvPr>
        </p:nvSpPr>
        <p:spPr>
          <a:xfrm>
            <a:off x="457200" y="1553496"/>
            <a:ext cx="8229600" cy="5029865"/>
          </a:xfrm>
        </p:spPr>
        <p:txBody>
          <a:bodyPr>
            <a:normAutofit/>
          </a:bodyPr>
          <a:lstStyle/>
          <a:p>
            <a:pPr marL="0" indent="0">
              <a:buNone/>
            </a:pPr>
            <a:r>
              <a:rPr lang="en-GB" sz="2200" dirty="0"/>
              <a:t>2023 July		Set up Development Group (20+ VCFSE organisations)</a:t>
            </a:r>
          </a:p>
          <a:p>
            <a:pPr marL="0" indent="0">
              <a:buNone/>
            </a:pPr>
            <a:r>
              <a:rPr lang="en-GB" sz="2200" dirty="0"/>
              <a:t>				-	Draft Purpose, Principles, Functions</a:t>
            </a:r>
          </a:p>
          <a:p>
            <a:pPr marL="0" indent="0">
              <a:buNone/>
            </a:pPr>
            <a:endParaRPr lang="en-GB" sz="2200" dirty="0"/>
          </a:p>
          <a:p>
            <a:pPr marL="0" indent="0">
              <a:buNone/>
            </a:pPr>
            <a:r>
              <a:rPr lang="en-GB" sz="2200" dirty="0"/>
              <a:t>2023 Sept		1</a:t>
            </a:r>
            <a:r>
              <a:rPr lang="en-GB" sz="2200" baseline="30000" dirty="0"/>
              <a:t>st</a:t>
            </a:r>
            <a:r>
              <a:rPr lang="en-GB" sz="2200" dirty="0"/>
              <a:t> quarterly meeting of Community Network</a:t>
            </a:r>
          </a:p>
          <a:p>
            <a:pPr marL="0" indent="0">
              <a:buNone/>
            </a:pPr>
            <a:r>
              <a:rPr lang="en-GB" sz="2200" dirty="0"/>
              <a:t>				-	Agree Purpose, Principles, &amp; CN Functions</a:t>
            </a:r>
          </a:p>
          <a:p>
            <a:pPr marL="0" indent="0">
              <a:buNone/>
            </a:pPr>
            <a:r>
              <a:rPr lang="en-GB" sz="2200" dirty="0"/>
              <a:t>				-	Agree to have a board, board composition &amp; 						recruitment process.</a:t>
            </a:r>
          </a:p>
          <a:p>
            <a:pPr marL="0" indent="0">
              <a:buNone/>
            </a:pPr>
            <a:endParaRPr lang="en-GB" sz="2200" dirty="0"/>
          </a:p>
          <a:p>
            <a:pPr marL="0" indent="0">
              <a:buNone/>
            </a:pPr>
            <a:r>
              <a:rPr lang="en-GB" sz="2200" dirty="0"/>
              <a:t>2023 Oct		Development Group re-draft Secretariat Functions</a:t>
            </a:r>
          </a:p>
          <a:p>
            <a:pPr marL="0" indent="0">
              <a:buNone/>
            </a:pPr>
            <a:endParaRPr lang="en-GB" sz="2200" dirty="0"/>
          </a:p>
          <a:p>
            <a:pPr marL="0" indent="0">
              <a:buNone/>
            </a:pPr>
            <a:r>
              <a:rPr lang="en-GB" sz="2200" dirty="0"/>
              <a:t>2023 Nov/Dec	Development Group finalise recruitment pack and 					interview panel.</a:t>
            </a:r>
          </a:p>
          <a:p>
            <a:pPr marL="0" indent="0">
              <a:buNone/>
            </a:pPr>
            <a:endParaRPr lang="en-GB" sz="2200" dirty="0"/>
          </a:p>
        </p:txBody>
      </p:sp>
    </p:spTree>
    <p:extLst>
      <p:ext uri="{BB962C8B-B14F-4D97-AF65-F5344CB8AC3E}">
        <p14:creationId xmlns:p14="http://schemas.microsoft.com/office/powerpoint/2010/main" val="232366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F9A7-E558-3CFD-9E64-E2B720AF04E9}"/>
              </a:ext>
            </a:extLst>
          </p:cNvPr>
          <p:cNvSpPr>
            <a:spLocks noGrp="1"/>
          </p:cNvSpPr>
          <p:nvPr>
            <p:ph type="title"/>
          </p:nvPr>
        </p:nvSpPr>
        <p:spPr/>
        <p:txBody>
          <a:bodyPr>
            <a:normAutofit fontScale="90000"/>
          </a:bodyPr>
          <a:lstStyle/>
          <a:p>
            <a:r>
              <a:rPr lang="en-GB" dirty="0"/>
              <a:t>THE PAST 12 MONTHS (Jan to June 24)</a:t>
            </a:r>
          </a:p>
        </p:txBody>
      </p:sp>
      <p:sp>
        <p:nvSpPr>
          <p:cNvPr id="3" name="Content Placeholder 2">
            <a:extLst>
              <a:ext uri="{FF2B5EF4-FFF2-40B4-BE49-F238E27FC236}">
                <a16:creationId xmlns:a16="http://schemas.microsoft.com/office/drawing/2014/main" id="{D89C5619-A15B-360E-F554-565B7A1057B8}"/>
              </a:ext>
            </a:extLst>
          </p:cNvPr>
          <p:cNvSpPr>
            <a:spLocks noGrp="1"/>
          </p:cNvSpPr>
          <p:nvPr>
            <p:ph idx="1"/>
          </p:nvPr>
        </p:nvSpPr>
        <p:spPr>
          <a:xfrm>
            <a:off x="457200" y="1209368"/>
            <a:ext cx="8229600" cy="4916795"/>
          </a:xfrm>
        </p:spPr>
        <p:txBody>
          <a:bodyPr>
            <a:normAutofit fontScale="77500" lnSpcReduction="20000"/>
          </a:bodyPr>
          <a:lstStyle/>
          <a:p>
            <a:pPr marL="0" indent="0">
              <a:buNone/>
            </a:pPr>
            <a:r>
              <a:rPr lang="en-GB" sz="3200" dirty="0"/>
              <a:t>2024 Jan		2</a:t>
            </a:r>
            <a:r>
              <a:rPr lang="en-GB" sz="3200" baseline="30000" dirty="0"/>
              <a:t>nd</a:t>
            </a:r>
            <a:r>
              <a:rPr lang="en-GB" sz="3200" dirty="0"/>
              <a:t> quarterly meeting </a:t>
            </a:r>
            <a:r>
              <a:rPr lang="en-GB" dirty="0"/>
              <a:t>- </a:t>
            </a:r>
            <a:r>
              <a:rPr lang="en-GB" sz="3200" dirty="0"/>
              <a:t>Community Network</a:t>
            </a:r>
          </a:p>
          <a:p>
            <a:pPr marL="0" indent="0">
              <a:buNone/>
            </a:pPr>
            <a:r>
              <a:rPr lang="en-GB" sz="3200" dirty="0"/>
              <a:t>				-	Agree Secretariat Functions</a:t>
            </a:r>
          </a:p>
          <a:p>
            <a:pPr marL="0" indent="0">
              <a:buNone/>
            </a:pPr>
            <a:r>
              <a:rPr lang="en-GB" sz="3200" dirty="0"/>
              <a:t>				-	Agree for CVS to be the secretariat</a:t>
            </a:r>
          </a:p>
          <a:p>
            <a:pPr marL="0" indent="0">
              <a:buNone/>
            </a:pPr>
            <a:endParaRPr lang="en-GB" sz="3200" dirty="0"/>
          </a:p>
          <a:p>
            <a:pPr marL="0" indent="0">
              <a:buNone/>
            </a:pPr>
            <a:r>
              <a:rPr lang="en-GB" sz="3200" dirty="0"/>
              <a:t>2024 Feb		Interviews for Board Places</a:t>
            </a:r>
          </a:p>
          <a:p>
            <a:pPr marL="0" indent="0">
              <a:buNone/>
            </a:pPr>
            <a:r>
              <a:rPr lang="en-GB" sz="3200" dirty="0"/>
              <a:t>				21 applications; 17 interviews; 12 appointed.</a:t>
            </a:r>
          </a:p>
          <a:p>
            <a:pPr marL="0" indent="0">
              <a:buNone/>
            </a:pPr>
            <a:r>
              <a:rPr lang="en-GB" sz="3200" dirty="0"/>
              <a:t>2024 Mar		Development Session for Community 							Network Board</a:t>
            </a:r>
          </a:p>
          <a:p>
            <a:pPr marL="0" indent="0">
              <a:buNone/>
            </a:pPr>
            <a:r>
              <a:rPr lang="en-GB" sz="3200" dirty="0"/>
              <a:t>2024 Apr		1</a:t>
            </a:r>
            <a:r>
              <a:rPr lang="en-GB" sz="3200" baseline="30000" dirty="0"/>
              <a:t>st</a:t>
            </a:r>
            <a:r>
              <a:rPr lang="en-GB" sz="3200" dirty="0"/>
              <a:t> Community Network Board Meeting</a:t>
            </a:r>
          </a:p>
          <a:p>
            <a:pPr marL="0" indent="0">
              <a:buNone/>
            </a:pPr>
            <a:r>
              <a:rPr lang="en-GB" sz="3200" dirty="0"/>
              <a:t>			 	-	adopt Constitution</a:t>
            </a:r>
          </a:p>
          <a:p>
            <a:pPr marL="0" indent="0">
              <a:buNone/>
            </a:pPr>
            <a:r>
              <a:rPr lang="en-GB" sz="3200" dirty="0"/>
              <a:t>				-	discuss strategic framework and topics for 						2</a:t>
            </a:r>
            <a:r>
              <a:rPr lang="en-GB" sz="3200" baseline="30000" dirty="0"/>
              <a:t>nd</a:t>
            </a:r>
            <a:r>
              <a:rPr lang="en-GB" sz="3200" dirty="0"/>
              <a:t> Annual Conference</a:t>
            </a:r>
          </a:p>
          <a:p>
            <a:pPr marL="0" indent="0">
              <a:buNone/>
            </a:pPr>
            <a:r>
              <a:rPr lang="en-GB" dirty="0">
                <a:hlinkClick r:id="rId2"/>
              </a:rPr>
              <a:t>www.communitycvs.org.uk/action/bwd-community-network/</a:t>
            </a:r>
            <a:endParaRPr lang="en-GB" dirty="0"/>
          </a:p>
          <a:p>
            <a:pPr marL="0" indent="0">
              <a:buNone/>
            </a:pPr>
            <a:endParaRPr lang="en-GB" sz="3200" dirty="0"/>
          </a:p>
          <a:p>
            <a:endParaRPr lang="en-GB" dirty="0"/>
          </a:p>
        </p:txBody>
      </p:sp>
    </p:spTree>
    <p:extLst>
      <p:ext uri="{BB962C8B-B14F-4D97-AF65-F5344CB8AC3E}">
        <p14:creationId xmlns:p14="http://schemas.microsoft.com/office/powerpoint/2010/main" val="135824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C35647-B1BB-4DA2-92D2-52B5AE570F4A}"/>
              </a:ext>
            </a:extLst>
          </p:cNvPr>
          <p:cNvSpPr txBox="1"/>
          <p:nvPr/>
        </p:nvSpPr>
        <p:spPr>
          <a:xfrm>
            <a:off x="249652" y="707917"/>
            <a:ext cx="8726859" cy="430887"/>
          </a:xfrm>
          <a:prstGeom prst="rect">
            <a:avLst/>
          </a:prstGeom>
          <a:noFill/>
        </p:spPr>
        <p:txBody>
          <a:bodyPr wrap="square" rtlCol="0">
            <a:spAutoFit/>
          </a:bodyPr>
          <a:lstStyle/>
          <a:p>
            <a:pPr algn="ctr"/>
            <a:r>
              <a:rPr lang="en-GB" sz="2200" dirty="0"/>
              <a:t>INTRODUCING THE NEW BWD COMMUNITY NETWORK BOARD MEMBERS</a:t>
            </a:r>
          </a:p>
        </p:txBody>
      </p:sp>
      <p:sp>
        <p:nvSpPr>
          <p:cNvPr id="5" name="TextBox 4">
            <a:extLst>
              <a:ext uri="{FF2B5EF4-FFF2-40B4-BE49-F238E27FC236}">
                <a16:creationId xmlns:a16="http://schemas.microsoft.com/office/drawing/2014/main" id="{D79D46A2-BD7C-4DF4-9043-1C15FB760A3C}"/>
              </a:ext>
            </a:extLst>
          </p:cNvPr>
          <p:cNvSpPr txBox="1"/>
          <p:nvPr/>
        </p:nvSpPr>
        <p:spPr>
          <a:xfrm>
            <a:off x="2773262" y="1288087"/>
            <a:ext cx="2036419" cy="584775"/>
          </a:xfrm>
          <a:prstGeom prst="rect">
            <a:avLst/>
          </a:prstGeom>
          <a:noFill/>
        </p:spPr>
        <p:txBody>
          <a:bodyPr wrap="square" rtlCol="0">
            <a:spAutoFit/>
          </a:bodyPr>
          <a:lstStyle/>
          <a:p>
            <a:pPr algn="ctr"/>
            <a:r>
              <a:rPr lang="en-GB" sz="1600" dirty="0"/>
              <a:t>Jawad Bhatti</a:t>
            </a:r>
          </a:p>
          <a:p>
            <a:pPr algn="ctr"/>
            <a:r>
              <a:rPr lang="en-GB" sz="1600" dirty="0"/>
              <a:t>Spark /Bloke Talk  </a:t>
            </a:r>
          </a:p>
        </p:txBody>
      </p:sp>
      <p:sp>
        <p:nvSpPr>
          <p:cNvPr id="6" name="TextBox 5">
            <a:extLst>
              <a:ext uri="{FF2B5EF4-FFF2-40B4-BE49-F238E27FC236}">
                <a16:creationId xmlns:a16="http://schemas.microsoft.com/office/drawing/2014/main" id="{F7322170-AD47-4075-B52E-AB5E49E570AC}"/>
              </a:ext>
            </a:extLst>
          </p:cNvPr>
          <p:cNvSpPr txBox="1"/>
          <p:nvPr/>
        </p:nvSpPr>
        <p:spPr>
          <a:xfrm>
            <a:off x="727408" y="1288086"/>
            <a:ext cx="1506955" cy="584775"/>
          </a:xfrm>
          <a:prstGeom prst="rect">
            <a:avLst/>
          </a:prstGeom>
          <a:noFill/>
        </p:spPr>
        <p:txBody>
          <a:bodyPr wrap="square" rtlCol="0">
            <a:spAutoFit/>
          </a:bodyPr>
          <a:lstStyle/>
          <a:p>
            <a:pPr algn="ctr"/>
            <a:r>
              <a:rPr lang="en-GB" sz="1600" dirty="0"/>
              <a:t>Angela Allen</a:t>
            </a:r>
          </a:p>
          <a:p>
            <a:pPr algn="ctr"/>
            <a:r>
              <a:rPr lang="en-GB" sz="1600" dirty="0"/>
              <a:t>Spring North   </a:t>
            </a:r>
          </a:p>
        </p:txBody>
      </p:sp>
      <p:sp>
        <p:nvSpPr>
          <p:cNvPr id="10" name="TextBox 9">
            <a:extLst>
              <a:ext uri="{FF2B5EF4-FFF2-40B4-BE49-F238E27FC236}">
                <a16:creationId xmlns:a16="http://schemas.microsoft.com/office/drawing/2014/main" id="{099E071D-D648-4C41-9BC0-C6F2B833FE34}"/>
              </a:ext>
            </a:extLst>
          </p:cNvPr>
          <p:cNvSpPr txBox="1"/>
          <p:nvPr/>
        </p:nvSpPr>
        <p:spPr>
          <a:xfrm>
            <a:off x="5098491" y="1260965"/>
            <a:ext cx="1774658" cy="584775"/>
          </a:xfrm>
          <a:prstGeom prst="rect">
            <a:avLst/>
          </a:prstGeom>
          <a:noFill/>
        </p:spPr>
        <p:txBody>
          <a:bodyPr wrap="square" rtlCol="0">
            <a:spAutoFit/>
          </a:bodyPr>
          <a:lstStyle/>
          <a:p>
            <a:pPr algn="ctr"/>
            <a:r>
              <a:rPr lang="en-GB" sz="1600" dirty="0"/>
              <a:t>Rolande Bradshaw   </a:t>
            </a:r>
          </a:p>
          <a:p>
            <a:pPr algn="ctr"/>
            <a:r>
              <a:rPr lang="en-GB" sz="1600" dirty="0"/>
              <a:t>Red Rose Recovery </a:t>
            </a:r>
          </a:p>
        </p:txBody>
      </p:sp>
      <p:sp>
        <p:nvSpPr>
          <p:cNvPr id="12" name="TextBox 11">
            <a:extLst>
              <a:ext uri="{FF2B5EF4-FFF2-40B4-BE49-F238E27FC236}">
                <a16:creationId xmlns:a16="http://schemas.microsoft.com/office/drawing/2014/main" id="{1AEFC92C-516C-4A0C-8DD1-EDEA4DF061CD}"/>
              </a:ext>
            </a:extLst>
          </p:cNvPr>
          <p:cNvSpPr txBox="1"/>
          <p:nvPr/>
        </p:nvSpPr>
        <p:spPr>
          <a:xfrm>
            <a:off x="7046911" y="1299192"/>
            <a:ext cx="1949980" cy="584775"/>
          </a:xfrm>
          <a:prstGeom prst="rect">
            <a:avLst/>
          </a:prstGeom>
          <a:noFill/>
        </p:spPr>
        <p:txBody>
          <a:bodyPr wrap="square" rtlCol="0">
            <a:spAutoFit/>
          </a:bodyPr>
          <a:lstStyle/>
          <a:p>
            <a:pPr algn="ctr"/>
            <a:r>
              <a:rPr lang="en-GB" sz="1600" dirty="0"/>
              <a:t>Rachel Davies  </a:t>
            </a:r>
          </a:p>
          <a:p>
            <a:pPr algn="ctr"/>
            <a:r>
              <a:rPr lang="en-GB" sz="1600" dirty="0" err="1"/>
              <a:t>Newground</a:t>
            </a:r>
            <a:r>
              <a:rPr lang="en-GB" sz="1600" dirty="0"/>
              <a:t> Together   </a:t>
            </a:r>
          </a:p>
        </p:txBody>
      </p:sp>
      <p:pic>
        <p:nvPicPr>
          <p:cNvPr id="2050" name="Picture 2" descr="https://springnorth.org.uk/wp-content/uploads/2022/08/Angela-web.jpg">
            <a:extLst>
              <a:ext uri="{FF2B5EF4-FFF2-40B4-BE49-F238E27FC236}">
                <a16:creationId xmlns:a16="http://schemas.microsoft.com/office/drawing/2014/main" id="{8C1C2A0E-AC65-4014-8188-D307CC1DA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9"/>
          <a:stretch/>
        </p:blipFill>
        <p:spPr bwMode="auto">
          <a:xfrm>
            <a:off x="249652" y="1961046"/>
            <a:ext cx="2261935" cy="23667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s://springnorth.org.uk/wp-content/uploads/2019/11/Spring_North_Logo-FULL-WhiteTRANS-1024x545.png">
            <a:extLst>
              <a:ext uri="{FF2B5EF4-FFF2-40B4-BE49-F238E27FC236}">
                <a16:creationId xmlns:a16="http://schemas.microsoft.com/office/drawing/2014/main" id="{7D11AAEE-312F-4EDF-8530-210397389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00" y="4685492"/>
            <a:ext cx="1691004" cy="9000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AAE7AE4-28C6-4366-BBBE-A4F01FF9298E}"/>
              </a:ext>
            </a:extLst>
          </p:cNvPr>
          <p:cNvGrpSpPr/>
          <p:nvPr/>
        </p:nvGrpSpPr>
        <p:grpSpPr>
          <a:xfrm>
            <a:off x="2773262" y="4780303"/>
            <a:ext cx="1932729" cy="900000"/>
            <a:chOff x="3060525" y="5499245"/>
            <a:chExt cx="2906431" cy="810198"/>
          </a:xfrm>
        </p:grpSpPr>
        <p:pic>
          <p:nvPicPr>
            <p:cNvPr id="19" name="Picture 18">
              <a:extLst>
                <a:ext uri="{FF2B5EF4-FFF2-40B4-BE49-F238E27FC236}">
                  <a16:creationId xmlns:a16="http://schemas.microsoft.com/office/drawing/2014/main" id="{8FFB1716-9398-47BC-B4FC-83430FEB9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452" y="5499245"/>
              <a:ext cx="1532504" cy="724847"/>
            </a:xfrm>
            <a:prstGeom prst="rect">
              <a:avLst/>
            </a:prstGeom>
          </p:spPr>
        </p:pic>
        <p:pic>
          <p:nvPicPr>
            <p:cNvPr id="21" name="Picture 20">
              <a:extLst>
                <a:ext uri="{FF2B5EF4-FFF2-40B4-BE49-F238E27FC236}">
                  <a16:creationId xmlns:a16="http://schemas.microsoft.com/office/drawing/2014/main" id="{95509687-59A9-4121-BAD4-163FBE6200BA}"/>
                </a:ext>
              </a:extLst>
            </p:cNvPr>
            <p:cNvPicPr>
              <a:picLocks noChangeAspect="1"/>
            </p:cNvPicPr>
            <p:nvPr/>
          </p:nvPicPr>
          <p:blipFill rotWithShape="1">
            <a:blip r:embed="rId5">
              <a:extLst>
                <a:ext uri="{28A0092B-C50C-407E-A947-70E740481C1C}">
                  <a14:useLocalDpi xmlns:a14="http://schemas.microsoft.com/office/drawing/2010/main" val="0"/>
                </a:ext>
              </a:extLst>
            </a:blip>
            <a:srcRect r="7720"/>
            <a:stretch/>
          </p:blipFill>
          <p:spPr>
            <a:xfrm>
              <a:off x="3060525" y="5507258"/>
              <a:ext cx="1532504" cy="802185"/>
            </a:xfrm>
            <a:prstGeom prst="rect">
              <a:avLst/>
            </a:prstGeom>
          </p:spPr>
        </p:pic>
      </p:grpSp>
      <p:pic>
        <p:nvPicPr>
          <p:cNvPr id="22" name="Picture 21">
            <a:extLst>
              <a:ext uri="{FF2B5EF4-FFF2-40B4-BE49-F238E27FC236}">
                <a16:creationId xmlns:a16="http://schemas.microsoft.com/office/drawing/2014/main" id="{124E5E4C-7D1C-4661-AA9F-D83FB1371000}"/>
              </a:ext>
            </a:extLst>
          </p:cNvPr>
          <p:cNvPicPr>
            <a:picLocks noChangeAspect="1"/>
          </p:cNvPicPr>
          <p:nvPr/>
        </p:nvPicPr>
        <p:blipFill rotWithShape="1">
          <a:blip r:embed="rId6"/>
          <a:srcRect l="7917" t="26799" r="8068" b="17228"/>
          <a:stretch/>
        </p:blipFill>
        <p:spPr>
          <a:xfrm>
            <a:off x="4970353" y="1915812"/>
            <a:ext cx="2036419" cy="2412000"/>
          </a:xfrm>
          <a:prstGeom prst="rect">
            <a:avLst/>
          </a:prstGeom>
          <a:ln w="19050">
            <a:solidFill>
              <a:schemeClr val="tx1"/>
            </a:solidFill>
          </a:ln>
        </p:spPr>
      </p:pic>
      <p:pic>
        <p:nvPicPr>
          <p:cNvPr id="27" name="Picture 26" descr="C:\Users\donna\AppData\Local\Microsoft\Windows\INetCache\Content.Outlook\7OYU27N1\472b3f38-909d-4218-ad03-1fb67221fde0 (002).jpeg">
            <a:extLst>
              <a:ext uri="{FF2B5EF4-FFF2-40B4-BE49-F238E27FC236}">
                <a16:creationId xmlns:a16="http://schemas.microsoft.com/office/drawing/2014/main" id="{F3FEF106-ADE4-418C-B69F-809DE32D569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63475" y="4575401"/>
            <a:ext cx="2262472" cy="900000"/>
          </a:xfrm>
          <a:prstGeom prst="rect">
            <a:avLst/>
          </a:prstGeom>
          <a:noFill/>
          <a:ln>
            <a:noFill/>
          </a:ln>
        </p:spPr>
      </p:pic>
      <p:sp>
        <p:nvSpPr>
          <p:cNvPr id="25" name="TextBox 24">
            <a:extLst>
              <a:ext uri="{FF2B5EF4-FFF2-40B4-BE49-F238E27FC236}">
                <a16:creationId xmlns:a16="http://schemas.microsoft.com/office/drawing/2014/main" id="{8FF2C037-24A3-4B7A-AD44-7750C810807E}"/>
              </a:ext>
            </a:extLst>
          </p:cNvPr>
          <p:cNvSpPr txBox="1"/>
          <p:nvPr/>
        </p:nvSpPr>
        <p:spPr>
          <a:xfrm>
            <a:off x="6851210" y="5257234"/>
            <a:ext cx="2125301" cy="300082"/>
          </a:xfrm>
          <a:prstGeom prst="rect">
            <a:avLst/>
          </a:prstGeom>
          <a:solidFill>
            <a:schemeClr val="bg1"/>
          </a:solidFill>
        </p:spPr>
        <p:txBody>
          <a:bodyPr wrap="square" rtlCol="0">
            <a:spAutoFit/>
          </a:bodyPr>
          <a:lstStyle/>
          <a:p>
            <a:endParaRPr lang="en-GB" sz="1350" dirty="0"/>
          </a:p>
        </p:txBody>
      </p:sp>
      <p:pic>
        <p:nvPicPr>
          <p:cNvPr id="24" name="Picture 23" descr="C:\Users\donna\AppData\Local\Microsoft\Windows\INetCache\Content.MSO\B25F355B.tmp">
            <a:extLst>
              <a:ext uri="{FF2B5EF4-FFF2-40B4-BE49-F238E27FC236}">
                <a16:creationId xmlns:a16="http://schemas.microsoft.com/office/drawing/2014/main" id="{C59B8057-82C4-4422-BF30-00FB95D1FCE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0684" y="4575401"/>
            <a:ext cx="1500755" cy="900000"/>
          </a:xfrm>
          <a:prstGeom prst="rect">
            <a:avLst/>
          </a:prstGeom>
          <a:noFill/>
          <a:ln>
            <a:noFill/>
          </a:ln>
        </p:spPr>
      </p:pic>
      <p:sp>
        <p:nvSpPr>
          <p:cNvPr id="2" name="TextBox 1">
            <a:extLst>
              <a:ext uri="{FF2B5EF4-FFF2-40B4-BE49-F238E27FC236}">
                <a16:creationId xmlns:a16="http://schemas.microsoft.com/office/drawing/2014/main" id="{2B2397B8-D307-48DC-8A36-DD29E6C94AFF}"/>
              </a:ext>
            </a:extLst>
          </p:cNvPr>
          <p:cNvSpPr txBox="1"/>
          <p:nvPr/>
        </p:nvSpPr>
        <p:spPr>
          <a:xfrm>
            <a:off x="10634424" y="1202021"/>
            <a:ext cx="1169966" cy="300082"/>
          </a:xfrm>
          <a:prstGeom prst="rect">
            <a:avLst/>
          </a:prstGeom>
          <a:noFill/>
          <a:ln w="19050">
            <a:solidFill>
              <a:schemeClr val="tx1"/>
            </a:solidFill>
          </a:ln>
        </p:spPr>
        <p:txBody>
          <a:bodyPr wrap="square" rtlCol="0">
            <a:spAutoFit/>
          </a:bodyPr>
          <a:lstStyle/>
          <a:p>
            <a:endParaRPr lang="en-GB" sz="1350" dirty="0"/>
          </a:p>
        </p:txBody>
      </p:sp>
      <p:pic>
        <p:nvPicPr>
          <p:cNvPr id="1026" name="Picture 2" descr="Rachel Davies">
            <a:extLst>
              <a:ext uri="{FF2B5EF4-FFF2-40B4-BE49-F238E27FC236}">
                <a16:creationId xmlns:a16="http://schemas.microsoft.com/office/drawing/2014/main" id="{987780EE-CB9C-91D2-F393-D4E72A1DDD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6911" y="1915812"/>
            <a:ext cx="1929600" cy="241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onna\AppData\Local\Microsoft\Windows\INetCache\Content.Outlook\7OYU27N1\Jawad.jpg">
            <a:extLst>
              <a:ext uri="{FF2B5EF4-FFF2-40B4-BE49-F238E27FC236}">
                <a16:creationId xmlns:a16="http://schemas.microsoft.com/office/drawing/2014/main" id="{E07DF7AB-3828-BA9A-825C-A099C4028400}"/>
              </a:ext>
            </a:extLst>
          </p:cNvPr>
          <p:cNvPicPr/>
          <p:nvPr/>
        </p:nvPicPr>
        <p:blipFill rotWithShape="1">
          <a:blip r:embed="rId10">
            <a:extLst>
              <a:ext uri="{28A0092B-C50C-407E-A947-70E740481C1C}">
                <a14:useLocalDpi xmlns:a14="http://schemas.microsoft.com/office/drawing/2010/main" val="0"/>
              </a:ext>
            </a:extLst>
          </a:blip>
          <a:srcRect l="24588" t="15727" b="11210"/>
          <a:stretch/>
        </p:blipFill>
        <p:spPr bwMode="auto">
          <a:xfrm rot="5400000">
            <a:off x="2556250" y="2074381"/>
            <a:ext cx="2391220" cy="2115642"/>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674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5DAD83-FF85-4920-9797-E41D0BAE7C1E}"/>
              </a:ext>
            </a:extLst>
          </p:cNvPr>
          <p:cNvSpPr txBox="1"/>
          <p:nvPr/>
        </p:nvSpPr>
        <p:spPr>
          <a:xfrm>
            <a:off x="4899005" y="1475136"/>
            <a:ext cx="1937729" cy="646331"/>
          </a:xfrm>
          <a:prstGeom prst="rect">
            <a:avLst/>
          </a:prstGeom>
          <a:noFill/>
        </p:spPr>
        <p:txBody>
          <a:bodyPr wrap="square" rtlCol="0">
            <a:spAutoFit/>
          </a:bodyPr>
          <a:lstStyle/>
          <a:p>
            <a:pPr algn="ctr"/>
            <a:r>
              <a:rPr lang="en-GB" dirty="0"/>
              <a:t>Shigufta Khan</a:t>
            </a:r>
          </a:p>
          <a:p>
            <a:pPr algn="ctr"/>
            <a:r>
              <a:rPr lang="en-GB" dirty="0"/>
              <a:t> The WISH CENTRE    </a:t>
            </a:r>
          </a:p>
        </p:txBody>
      </p:sp>
      <p:sp>
        <p:nvSpPr>
          <p:cNvPr id="9" name="TextBox 8">
            <a:extLst>
              <a:ext uri="{FF2B5EF4-FFF2-40B4-BE49-F238E27FC236}">
                <a16:creationId xmlns:a16="http://schemas.microsoft.com/office/drawing/2014/main" id="{0CFA6F92-C383-45FE-A387-0BE18E274792}"/>
              </a:ext>
            </a:extLst>
          </p:cNvPr>
          <p:cNvSpPr txBox="1"/>
          <p:nvPr/>
        </p:nvSpPr>
        <p:spPr>
          <a:xfrm>
            <a:off x="7037606" y="1525600"/>
            <a:ext cx="1959700" cy="584775"/>
          </a:xfrm>
          <a:prstGeom prst="rect">
            <a:avLst/>
          </a:prstGeom>
          <a:noFill/>
        </p:spPr>
        <p:txBody>
          <a:bodyPr wrap="square" rtlCol="0">
            <a:spAutoFit/>
          </a:bodyPr>
          <a:lstStyle/>
          <a:p>
            <a:pPr algn="ctr"/>
            <a:r>
              <a:rPr lang="en-US" sz="1600" dirty="0"/>
              <a:t>Agnieszka Kwiecien</a:t>
            </a:r>
          </a:p>
          <a:p>
            <a:pPr algn="ctr"/>
            <a:r>
              <a:rPr lang="en-US" sz="1600" dirty="0"/>
              <a:t> Q Language Services </a:t>
            </a:r>
            <a:endParaRPr lang="en-GB" sz="1600" dirty="0"/>
          </a:p>
        </p:txBody>
      </p:sp>
      <p:sp>
        <p:nvSpPr>
          <p:cNvPr id="10" name="TextBox 9">
            <a:extLst>
              <a:ext uri="{FF2B5EF4-FFF2-40B4-BE49-F238E27FC236}">
                <a16:creationId xmlns:a16="http://schemas.microsoft.com/office/drawing/2014/main" id="{908D2260-CF9E-4CD3-A988-A430A62AFADA}"/>
              </a:ext>
            </a:extLst>
          </p:cNvPr>
          <p:cNvSpPr txBox="1"/>
          <p:nvPr/>
        </p:nvSpPr>
        <p:spPr>
          <a:xfrm>
            <a:off x="673305" y="781609"/>
            <a:ext cx="7754454" cy="430887"/>
          </a:xfrm>
          <a:prstGeom prst="rect">
            <a:avLst/>
          </a:prstGeom>
          <a:noFill/>
        </p:spPr>
        <p:txBody>
          <a:bodyPr wrap="square" rtlCol="0">
            <a:spAutoFit/>
          </a:bodyPr>
          <a:lstStyle/>
          <a:p>
            <a:pPr algn="ctr"/>
            <a:r>
              <a:rPr lang="en-GB" sz="2200" dirty="0"/>
              <a:t>BWD COMMUNITY NETWORK BOARD MEMBERS</a:t>
            </a:r>
          </a:p>
        </p:txBody>
      </p:sp>
      <p:sp>
        <p:nvSpPr>
          <p:cNvPr id="14" name="TextBox 13">
            <a:extLst>
              <a:ext uri="{FF2B5EF4-FFF2-40B4-BE49-F238E27FC236}">
                <a16:creationId xmlns:a16="http://schemas.microsoft.com/office/drawing/2014/main" id="{BAA6142B-9357-4429-9D66-E948B454A2B3}"/>
              </a:ext>
            </a:extLst>
          </p:cNvPr>
          <p:cNvSpPr txBox="1"/>
          <p:nvPr/>
        </p:nvSpPr>
        <p:spPr>
          <a:xfrm>
            <a:off x="171370" y="1487362"/>
            <a:ext cx="2029087" cy="584775"/>
          </a:xfrm>
          <a:prstGeom prst="rect">
            <a:avLst/>
          </a:prstGeom>
          <a:noFill/>
        </p:spPr>
        <p:txBody>
          <a:bodyPr wrap="square" rtlCol="0">
            <a:spAutoFit/>
          </a:bodyPr>
          <a:lstStyle/>
          <a:p>
            <a:pPr algn="ctr"/>
            <a:r>
              <a:rPr lang="en-GB" sz="1600" dirty="0"/>
              <a:t>Hannah Goldthorpe MBE </a:t>
            </a:r>
          </a:p>
        </p:txBody>
      </p:sp>
      <p:sp>
        <p:nvSpPr>
          <p:cNvPr id="15" name="TextBox 14">
            <a:extLst>
              <a:ext uri="{FF2B5EF4-FFF2-40B4-BE49-F238E27FC236}">
                <a16:creationId xmlns:a16="http://schemas.microsoft.com/office/drawing/2014/main" id="{556AA7E4-4338-403B-88E9-B83837378E17}"/>
              </a:ext>
            </a:extLst>
          </p:cNvPr>
          <p:cNvSpPr txBox="1"/>
          <p:nvPr/>
        </p:nvSpPr>
        <p:spPr>
          <a:xfrm>
            <a:off x="3024474" y="1487362"/>
            <a:ext cx="1752158" cy="584775"/>
          </a:xfrm>
          <a:prstGeom prst="rect">
            <a:avLst/>
          </a:prstGeom>
          <a:noFill/>
        </p:spPr>
        <p:txBody>
          <a:bodyPr wrap="square" rtlCol="0">
            <a:spAutoFit/>
          </a:bodyPr>
          <a:lstStyle/>
          <a:p>
            <a:r>
              <a:rPr lang="en-GB" sz="1600" dirty="0"/>
              <a:t>James Hadleigh</a:t>
            </a:r>
          </a:p>
          <a:p>
            <a:r>
              <a:rPr lang="en-GB" sz="1600" dirty="0"/>
              <a:t>Care Network     </a:t>
            </a:r>
          </a:p>
        </p:txBody>
      </p:sp>
      <p:pic>
        <p:nvPicPr>
          <p:cNvPr id="16" name="Picture 15">
            <a:extLst>
              <a:ext uri="{FF2B5EF4-FFF2-40B4-BE49-F238E27FC236}">
                <a16:creationId xmlns:a16="http://schemas.microsoft.com/office/drawing/2014/main" id="{979CC4AB-D995-4E32-BA00-255CDF524C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02" t="1909" r="31031" b="14811"/>
          <a:stretch/>
        </p:blipFill>
        <p:spPr bwMode="auto">
          <a:xfrm>
            <a:off x="4953655" y="2218005"/>
            <a:ext cx="1876532" cy="2376000"/>
          </a:xfrm>
          <a:prstGeom prst="rect">
            <a:avLst/>
          </a:prstGeom>
          <a:noFill/>
          <a:ln w="19050">
            <a:solidFill>
              <a:sysClr val="windowText" lastClr="000000"/>
            </a:solidFill>
          </a:ln>
          <a:extLst>
            <a:ext uri="{53640926-AAD7-44D8-BBD7-CCE9431645EC}">
              <a14:shadowObscured xmlns:a14="http://schemas.microsoft.com/office/drawing/2010/main"/>
            </a:ext>
          </a:extLst>
        </p:spPr>
      </p:pic>
      <p:pic>
        <p:nvPicPr>
          <p:cNvPr id="3074" name="Picture 2" descr="Care Network (Blackburn with Darwen) Ltd - Welcome to Selnet">
            <a:extLst>
              <a:ext uri="{FF2B5EF4-FFF2-40B4-BE49-F238E27FC236}">
                <a16:creationId xmlns:a16="http://schemas.microsoft.com/office/drawing/2014/main" id="{B569B315-2050-4857-B4DE-805ED154D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468" y="5058864"/>
            <a:ext cx="2381541" cy="6480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1178D37-776F-4032-8394-77C4DEA1A85B}"/>
              </a:ext>
            </a:extLst>
          </p:cNvPr>
          <p:cNvSpPr txBox="1"/>
          <p:nvPr/>
        </p:nvSpPr>
        <p:spPr>
          <a:xfrm>
            <a:off x="502596" y="3426171"/>
            <a:ext cx="1366636" cy="230832"/>
          </a:xfrm>
          <a:prstGeom prst="rect">
            <a:avLst/>
          </a:prstGeom>
          <a:noFill/>
        </p:spPr>
        <p:txBody>
          <a:bodyPr wrap="square" rtlCol="0">
            <a:spAutoFit/>
          </a:bodyPr>
          <a:lstStyle/>
          <a:p>
            <a:endParaRPr lang="en-GB" sz="900" dirty="0"/>
          </a:p>
        </p:txBody>
      </p:sp>
      <p:pic>
        <p:nvPicPr>
          <p:cNvPr id="18" name="Picture 17" descr="C:\Users\donna\AppData\Local\Microsoft\Windows\INetCache\Content.Outlook\7OYU27N1\Aggie Winner Official.jpg">
            <a:extLst>
              <a:ext uri="{FF2B5EF4-FFF2-40B4-BE49-F238E27FC236}">
                <a16:creationId xmlns:a16="http://schemas.microsoft.com/office/drawing/2014/main" id="{F45E7BA7-7BB1-4282-A511-35C4CF21F579}"/>
              </a:ext>
            </a:extLst>
          </p:cNvPr>
          <p:cNvPicPr>
            <a:picLocks noChangeAspect="1"/>
          </p:cNvPicPr>
          <p:nvPr/>
        </p:nvPicPr>
        <p:blipFill rotWithShape="1">
          <a:blip r:embed="rId4">
            <a:extLst>
              <a:ext uri="{28A0092B-C50C-407E-A947-70E740481C1C}">
                <a14:useLocalDpi xmlns:a14="http://schemas.microsoft.com/office/drawing/2010/main" val="0"/>
              </a:ext>
            </a:extLst>
          </a:blip>
          <a:srcRect l="53667" t="3116" r="12692" b="27730"/>
          <a:stretch/>
        </p:blipFill>
        <p:spPr bwMode="auto">
          <a:xfrm>
            <a:off x="7112266" y="2218005"/>
            <a:ext cx="1885040" cy="2376000"/>
          </a:xfrm>
          <a:prstGeom prst="rect">
            <a:avLst/>
          </a:prstGeom>
          <a:noFill/>
          <a:ln w="19050">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0C92E9B-F6AC-48DA-83D3-19253687500A}"/>
              </a:ext>
            </a:extLst>
          </p:cNvPr>
          <p:cNvPicPr>
            <a:picLocks noChangeAspect="1"/>
          </p:cNvPicPr>
          <p:nvPr/>
        </p:nvPicPr>
        <p:blipFill rotWithShape="1">
          <a:blip r:embed="rId5">
            <a:extLst>
              <a:ext uri="{28A0092B-C50C-407E-A947-70E740481C1C}">
                <a14:useLocalDpi xmlns:a14="http://schemas.microsoft.com/office/drawing/2010/main" val="0"/>
              </a:ext>
            </a:extLst>
          </a:blip>
          <a:srcRect t="3491"/>
          <a:stretch/>
        </p:blipFill>
        <p:spPr>
          <a:xfrm>
            <a:off x="2808678" y="2233004"/>
            <a:ext cx="1688483" cy="2376000"/>
          </a:xfrm>
          <a:prstGeom prst="rect">
            <a:avLst/>
          </a:prstGeom>
          <a:ln w="19050">
            <a:solidFill>
              <a:schemeClr val="tx1"/>
            </a:solidFill>
          </a:ln>
        </p:spPr>
      </p:pic>
      <p:sp>
        <p:nvSpPr>
          <p:cNvPr id="6" name="TextBox 5">
            <a:extLst>
              <a:ext uri="{FF2B5EF4-FFF2-40B4-BE49-F238E27FC236}">
                <a16:creationId xmlns:a16="http://schemas.microsoft.com/office/drawing/2014/main" id="{358EA267-44E6-4BF3-B694-CB1B7EE20B48}"/>
              </a:ext>
            </a:extLst>
          </p:cNvPr>
          <p:cNvSpPr txBox="1"/>
          <p:nvPr/>
        </p:nvSpPr>
        <p:spPr>
          <a:xfrm>
            <a:off x="6836734" y="5338715"/>
            <a:ext cx="2194098" cy="300082"/>
          </a:xfrm>
          <a:prstGeom prst="rect">
            <a:avLst/>
          </a:prstGeom>
          <a:solidFill>
            <a:schemeClr val="bg1"/>
          </a:solidFill>
        </p:spPr>
        <p:txBody>
          <a:bodyPr wrap="square" rtlCol="0">
            <a:spAutoFit/>
          </a:bodyPr>
          <a:lstStyle/>
          <a:p>
            <a:endParaRPr lang="en-GB" sz="1350" dirty="0"/>
          </a:p>
        </p:txBody>
      </p:sp>
      <p:pic>
        <p:nvPicPr>
          <p:cNvPr id="24" name="Picture 23" descr="C:\Users\donna\AppData\Local\Packages\Microsoft.Windows.Photos_8wekyb3d8bbwe\TempState\ShareServiceTempFolder\logo-landscape.jpeg">
            <a:extLst>
              <a:ext uri="{FF2B5EF4-FFF2-40B4-BE49-F238E27FC236}">
                <a16:creationId xmlns:a16="http://schemas.microsoft.com/office/drawing/2014/main" id="{B3F89609-EC26-4BDF-9205-C4359B5E96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9382" y="5020840"/>
            <a:ext cx="2124668" cy="576000"/>
          </a:xfrm>
          <a:prstGeom prst="rect">
            <a:avLst/>
          </a:prstGeom>
          <a:noFill/>
          <a:ln>
            <a:noFill/>
          </a:ln>
        </p:spPr>
      </p:pic>
      <p:pic>
        <p:nvPicPr>
          <p:cNvPr id="26" name="Picture 25" descr="A person smiling for a selfie&#10;&#10;Description automatically generated">
            <a:extLst>
              <a:ext uri="{FF2B5EF4-FFF2-40B4-BE49-F238E27FC236}">
                <a16:creationId xmlns:a16="http://schemas.microsoft.com/office/drawing/2014/main" id="{8021FFF5-661C-4914-96B0-BBF0D12AAEDA}"/>
              </a:ext>
            </a:extLst>
          </p:cNvPr>
          <p:cNvPicPr>
            <a:picLocks noChangeAspect="1"/>
          </p:cNvPicPr>
          <p:nvPr/>
        </p:nvPicPr>
        <p:blipFill rotWithShape="1">
          <a:blip r:embed="rId7">
            <a:extLst>
              <a:ext uri="{28A0092B-C50C-407E-A947-70E740481C1C}">
                <a14:useLocalDpi xmlns:a14="http://schemas.microsoft.com/office/drawing/2010/main" val="0"/>
              </a:ext>
            </a:extLst>
          </a:blip>
          <a:srcRect t="12285"/>
          <a:stretch/>
        </p:blipFill>
        <p:spPr>
          <a:xfrm>
            <a:off x="93715" y="2238171"/>
            <a:ext cx="2029087" cy="2376000"/>
          </a:xfrm>
          <a:prstGeom prst="rect">
            <a:avLst/>
          </a:prstGeom>
          <a:ln w="19050">
            <a:solidFill>
              <a:schemeClr val="tx1"/>
            </a:solidFill>
          </a:ln>
        </p:spPr>
      </p:pic>
      <p:pic>
        <p:nvPicPr>
          <p:cNvPr id="2050" name="Picture 2" descr="Friends of Infirmary Area">
            <a:extLst>
              <a:ext uri="{FF2B5EF4-FFF2-40B4-BE49-F238E27FC236}">
                <a16:creationId xmlns:a16="http://schemas.microsoft.com/office/drawing/2014/main" id="{4416992F-64FB-4952-2C82-8D1A6D83BB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533" y="4978715"/>
            <a:ext cx="1115449" cy="1476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WISH Centre">
            <a:extLst>
              <a:ext uri="{FF2B5EF4-FFF2-40B4-BE49-F238E27FC236}">
                <a16:creationId xmlns:a16="http://schemas.microsoft.com/office/drawing/2014/main" id="{8D0A3E54-1BDE-BFF3-4C7A-42788913BD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5559" y="4978715"/>
            <a:ext cx="17811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3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06841E-8DA7-4341-A17C-26011FB75A96}"/>
              </a:ext>
            </a:extLst>
          </p:cNvPr>
          <p:cNvSpPr txBox="1"/>
          <p:nvPr/>
        </p:nvSpPr>
        <p:spPr>
          <a:xfrm>
            <a:off x="363764" y="897163"/>
            <a:ext cx="8073885" cy="769441"/>
          </a:xfrm>
          <a:prstGeom prst="rect">
            <a:avLst/>
          </a:prstGeom>
          <a:noFill/>
        </p:spPr>
        <p:txBody>
          <a:bodyPr wrap="square" rtlCol="0">
            <a:spAutoFit/>
          </a:bodyPr>
          <a:lstStyle/>
          <a:p>
            <a:pPr algn="ctr"/>
            <a:r>
              <a:rPr lang="en-GB" sz="2200" dirty="0"/>
              <a:t>BWD COMMUNITY NETWORK BOARD MEMBERS</a:t>
            </a:r>
          </a:p>
          <a:p>
            <a:pPr algn="ctr"/>
            <a:endParaRPr lang="en-GB" sz="2200" dirty="0"/>
          </a:p>
        </p:txBody>
      </p:sp>
      <p:sp>
        <p:nvSpPr>
          <p:cNvPr id="5" name="TextBox 4">
            <a:extLst>
              <a:ext uri="{FF2B5EF4-FFF2-40B4-BE49-F238E27FC236}">
                <a16:creationId xmlns:a16="http://schemas.microsoft.com/office/drawing/2014/main" id="{B722AE58-1053-4975-B607-C3AC978F04A0}"/>
              </a:ext>
            </a:extLst>
          </p:cNvPr>
          <p:cNvSpPr txBox="1"/>
          <p:nvPr/>
        </p:nvSpPr>
        <p:spPr>
          <a:xfrm>
            <a:off x="204897" y="1400297"/>
            <a:ext cx="1506955" cy="584775"/>
          </a:xfrm>
          <a:prstGeom prst="rect">
            <a:avLst/>
          </a:prstGeom>
          <a:noFill/>
        </p:spPr>
        <p:txBody>
          <a:bodyPr wrap="square" rtlCol="0">
            <a:spAutoFit/>
          </a:bodyPr>
          <a:lstStyle/>
          <a:p>
            <a:pPr algn="ctr"/>
            <a:r>
              <a:rPr lang="en-GB" sz="1600" dirty="0"/>
              <a:t>Donna Merton </a:t>
            </a:r>
          </a:p>
          <a:p>
            <a:pPr algn="ctr"/>
            <a:r>
              <a:rPr lang="en-GB" sz="1600" dirty="0"/>
              <a:t>Deaf Village   </a:t>
            </a:r>
          </a:p>
        </p:txBody>
      </p:sp>
      <p:sp>
        <p:nvSpPr>
          <p:cNvPr id="6" name="TextBox 5">
            <a:extLst>
              <a:ext uri="{FF2B5EF4-FFF2-40B4-BE49-F238E27FC236}">
                <a16:creationId xmlns:a16="http://schemas.microsoft.com/office/drawing/2014/main" id="{65881E3E-F8E7-489A-9BB7-623D538DE07F}"/>
              </a:ext>
            </a:extLst>
          </p:cNvPr>
          <p:cNvSpPr txBox="1"/>
          <p:nvPr/>
        </p:nvSpPr>
        <p:spPr>
          <a:xfrm>
            <a:off x="6876693" y="1453509"/>
            <a:ext cx="2099818" cy="584775"/>
          </a:xfrm>
          <a:prstGeom prst="rect">
            <a:avLst/>
          </a:prstGeom>
          <a:noFill/>
        </p:spPr>
        <p:txBody>
          <a:bodyPr wrap="square" rtlCol="0">
            <a:spAutoFit/>
          </a:bodyPr>
          <a:lstStyle/>
          <a:p>
            <a:pPr algn="ctr"/>
            <a:r>
              <a:rPr lang="en-GB" sz="1600" dirty="0"/>
              <a:t>Vicky Shepard   </a:t>
            </a:r>
          </a:p>
          <a:p>
            <a:pPr algn="ctr"/>
            <a:r>
              <a:rPr lang="en-GB" sz="1600" dirty="0"/>
              <a:t> Age UK BWD </a:t>
            </a:r>
          </a:p>
        </p:txBody>
      </p:sp>
      <p:sp>
        <p:nvSpPr>
          <p:cNvPr id="7" name="TextBox 6">
            <a:extLst>
              <a:ext uri="{FF2B5EF4-FFF2-40B4-BE49-F238E27FC236}">
                <a16:creationId xmlns:a16="http://schemas.microsoft.com/office/drawing/2014/main" id="{8F5AFD43-1EFC-447F-998C-375810E22247}"/>
              </a:ext>
            </a:extLst>
          </p:cNvPr>
          <p:cNvSpPr txBox="1"/>
          <p:nvPr/>
        </p:nvSpPr>
        <p:spPr>
          <a:xfrm>
            <a:off x="2221104" y="1453510"/>
            <a:ext cx="2231201" cy="584775"/>
          </a:xfrm>
          <a:prstGeom prst="rect">
            <a:avLst/>
          </a:prstGeom>
          <a:noFill/>
        </p:spPr>
        <p:txBody>
          <a:bodyPr wrap="square" rtlCol="0">
            <a:spAutoFit/>
          </a:bodyPr>
          <a:lstStyle/>
          <a:p>
            <a:pPr algn="ctr"/>
            <a:r>
              <a:rPr lang="en-GB" sz="1600" dirty="0"/>
              <a:t>Suzanne Murray </a:t>
            </a:r>
          </a:p>
          <a:p>
            <a:pPr algn="ctr"/>
            <a:r>
              <a:rPr lang="en-GB" sz="1600" dirty="0"/>
              <a:t>Lancashire Women  </a:t>
            </a:r>
          </a:p>
        </p:txBody>
      </p:sp>
      <p:sp>
        <p:nvSpPr>
          <p:cNvPr id="8" name="TextBox 7">
            <a:extLst>
              <a:ext uri="{FF2B5EF4-FFF2-40B4-BE49-F238E27FC236}">
                <a16:creationId xmlns:a16="http://schemas.microsoft.com/office/drawing/2014/main" id="{3117735A-8A0B-48C7-A506-88961C8ED726}"/>
              </a:ext>
            </a:extLst>
          </p:cNvPr>
          <p:cNvSpPr txBox="1"/>
          <p:nvPr/>
        </p:nvSpPr>
        <p:spPr>
          <a:xfrm>
            <a:off x="4611172" y="1453510"/>
            <a:ext cx="2019331" cy="584775"/>
          </a:xfrm>
          <a:prstGeom prst="rect">
            <a:avLst/>
          </a:prstGeom>
          <a:noFill/>
        </p:spPr>
        <p:txBody>
          <a:bodyPr wrap="square" rtlCol="0">
            <a:spAutoFit/>
          </a:bodyPr>
          <a:lstStyle/>
          <a:p>
            <a:pPr algn="ctr"/>
            <a:r>
              <a:rPr lang="en-GB" sz="1600" dirty="0"/>
              <a:t>Mohammed Sidat     IMO </a:t>
            </a:r>
          </a:p>
        </p:txBody>
      </p:sp>
      <p:pic>
        <p:nvPicPr>
          <p:cNvPr id="9" name="Picture 8" descr="C:\Users\donna\AppData\Local\Packages\Microsoft.Windows.Photos_8wekyb3d8bbwe\TempState\ShareServiceTempFolder\Mohammed Sidat (CEO).jpeg">
            <a:extLst>
              <a:ext uri="{FF2B5EF4-FFF2-40B4-BE49-F238E27FC236}">
                <a16:creationId xmlns:a16="http://schemas.microsoft.com/office/drawing/2014/main" id="{89828D00-631F-4889-A31C-490EA5DD9622}"/>
              </a:ext>
            </a:extLst>
          </p:cNvPr>
          <p:cNvPicPr>
            <a:picLocks noChangeAspect="1"/>
          </p:cNvPicPr>
          <p:nvPr/>
        </p:nvPicPr>
        <p:blipFill rotWithShape="1">
          <a:blip r:embed="rId2">
            <a:extLst>
              <a:ext uri="{28A0092B-C50C-407E-A947-70E740481C1C}">
                <a14:useLocalDpi xmlns:a14="http://schemas.microsoft.com/office/drawing/2010/main" val="0"/>
              </a:ext>
            </a:extLst>
          </a:blip>
          <a:srcRect l="17269" t="18474" r="15261"/>
          <a:stretch/>
        </p:blipFill>
        <p:spPr bwMode="auto">
          <a:xfrm>
            <a:off x="4679814" y="2186560"/>
            <a:ext cx="1950689" cy="2376000"/>
          </a:xfrm>
          <a:prstGeom prst="rect">
            <a:avLst/>
          </a:prstGeom>
          <a:noFill/>
          <a:ln w="19050">
            <a:solidFill>
              <a:schemeClr val="tx1"/>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5BE4BDB-2CCC-4677-A48A-0396CEE4F4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715" y="4954490"/>
            <a:ext cx="1362886" cy="1440000"/>
          </a:xfrm>
          <a:prstGeom prst="rect">
            <a:avLst/>
          </a:prstGeom>
          <a:noFill/>
          <a:ln>
            <a:noFill/>
          </a:ln>
        </p:spPr>
      </p:pic>
      <p:pic>
        <p:nvPicPr>
          <p:cNvPr id="11" name="Picture 10">
            <a:extLst>
              <a:ext uri="{FF2B5EF4-FFF2-40B4-BE49-F238E27FC236}">
                <a16:creationId xmlns:a16="http://schemas.microsoft.com/office/drawing/2014/main" id="{D7A7E993-0E5C-41B2-9324-5A19D0D10A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986" y="4954490"/>
            <a:ext cx="1919179" cy="900000"/>
          </a:xfrm>
          <a:prstGeom prst="rect">
            <a:avLst/>
          </a:prstGeom>
          <a:noFill/>
        </p:spPr>
      </p:pic>
      <p:pic>
        <p:nvPicPr>
          <p:cNvPr id="1026" name="Picture 2" descr="https://www.deafvillage.org/wp-content/uploads/2023/03/DeafVillage-iD-facebook-600x222.png">
            <a:extLst>
              <a:ext uri="{FF2B5EF4-FFF2-40B4-BE49-F238E27FC236}">
                <a16:creationId xmlns:a16="http://schemas.microsoft.com/office/drawing/2014/main" id="{CB8D39A1-8218-4A80-A17F-C9F5507B2D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21" r="23868"/>
          <a:stretch/>
        </p:blipFill>
        <p:spPr bwMode="auto">
          <a:xfrm>
            <a:off x="363764" y="4907727"/>
            <a:ext cx="1267568" cy="90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B93E7CA-CE3D-41E1-B7F1-165A7F7CD15A}"/>
              </a:ext>
            </a:extLst>
          </p:cNvPr>
          <p:cNvSpPr txBox="1"/>
          <p:nvPr/>
        </p:nvSpPr>
        <p:spPr>
          <a:xfrm>
            <a:off x="6783309" y="5262995"/>
            <a:ext cx="2193202" cy="300082"/>
          </a:xfrm>
          <a:prstGeom prst="rect">
            <a:avLst/>
          </a:prstGeom>
          <a:solidFill>
            <a:schemeClr val="bg1"/>
          </a:solidFill>
        </p:spPr>
        <p:txBody>
          <a:bodyPr wrap="square" rtlCol="0">
            <a:spAutoFit/>
          </a:bodyPr>
          <a:lstStyle/>
          <a:p>
            <a:endParaRPr lang="en-GB" sz="1350" dirty="0"/>
          </a:p>
        </p:txBody>
      </p:sp>
      <p:pic>
        <p:nvPicPr>
          <p:cNvPr id="12" name="Picture 11" descr="Age UK BwD logo - colour">
            <a:extLst>
              <a:ext uri="{FF2B5EF4-FFF2-40B4-BE49-F238E27FC236}">
                <a16:creationId xmlns:a16="http://schemas.microsoft.com/office/drawing/2014/main" id="{9554EEF3-5425-4F04-8978-0837CDD16C38}"/>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035014" y="4963036"/>
            <a:ext cx="1783175" cy="900000"/>
          </a:xfrm>
          <a:prstGeom prst="rect">
            <a:avLst/>
          </a:prstGeom>
          <a:noFill/>
          <a:ln>
            <a:noFill/>
          </a:ln>
        </p:spPr>
      </p:pic>
      <p:pic>
        <p:nvPicPr>
          <p:cNvPr id="1028" name="Picture 4" descr="https://www.deafvillage.org/wp-content/uploads/2024/02/SP-13-300x300.jpg">
            <a:extLst>
              <a:ext uri="{FF2B5EF4-FFF2-40B4-BE49-F238E27FC236}">
                <a16:creationId xmlns:a16="http://schemas.microsoft.com/office/drawing/2014/main" id="{7C34F213-197A-4B62-B86A-E0318EFDAD5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213" t="605" r="22711" b="29814"/>
          <a:stretch/>
        </p:blipFill>
        <p:spPr bwMode="auto">
          <a:xfrm>
            <a:off x="46031" y="2186560"/>
            <a:ext cx="1824688" cy="2376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Suzanne Murray">
            <a:extLst>
              <a:ext uri="{FF2B5EF4-FFF2-40B4-BE49-F238E27FC236}">
                <a16:creationId xmlns:a16="http://schemas.microsoft.com/office/drawing/2014/main" id="{98C0FACE-33CA-4FD1-9BC5-72174CAA4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1104" y="2186560"/>
            <a:ext cx="2247163" cy="2376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59153B8-EB97-43C2-9108-E4947690A8B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84553" y="2192148"/>
            <a:ext cx="2067406" cy="2376000"/>
          </a:xfrm>
          <a:prstGeom prst="rect">
            <a:avLst/>
          </a:prstGeom>
          <a:noFill/>
          <a:ln w="19050">
            <a:solidFill>
              <a:schemeClr val="tx1"/>
            </a:solidFill>
          </a:ln>
        </p:spPr>
      </p:pic>
    </p:spTree>
    <p:extLst>
      <p:ext uri="{BB962C8B-B14F-4D97-AF65-F5344CB8AC3E}">
        <p14:creationId xmlns:p14="http://schemas.microsoft.com/office/powerpoint/2010/main" val="797397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1679</Words>
  <Application>Microsoft Office PowerPoint</Application>
  <PresentationFormat>On-screen Show (4:3)</PresentationFormat>
  <Paragraphs>183</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Aptos</vt:lpstr>
      <vt:lpstr>Arial</vt:lpstr>
      <vt:lpstr>Calibri</vt:lpstr>
      <vt:lpstr>Wingdings</vt:lpstr>
      <vt:lpstr>Office Theme</vt:lpstr>
      <vt:lpstr>Custom Design</vt:lpstr>
      <vt:lpstr>PowerPoint Presentation</vt:lpstr>
      <vt:lpstr>Blackburn with Darwen Community Network – the Journey so far </vt:lpstr>
      <vt:lpstr>Together Everyone Achieves More Conference: A Reminder</vt:lpstr>
      <vt:lpstr> Some Feedback from the 1st Conference </vt:lpstr>
      <vt:lpstr>THE PAST 12 MONTHS (July to Dec 23) Setting up the Network</vt:lpstr>
      <vt:lpstr>THE PAST 12 MONTHS (Jan to June 24)</vt:lpstr>
      <vt:lpstr>PowerPoint Presentation</vt:lpstr>
      <vt:lpstr>PowerPoint Presentation</vt:lpstr>
      <vt:lpstr>PowerPoint Presentation</vt:lpstr>
      <vt:lpstr>THE SIX Ps</vt:lpstr>
      <vt:lpstr>PEOPLE: TODAY’S TOPIC?</vt:lpstr>
      <vt:lpstr>PEOPLE: POTENTIAL FUTURE TOPICS?</vt:lpstr>
      <vt:lpstr>PLACE: TODAY’S TOPIC</vt:lpstr>
      <vt:lpstr>PLACE: POTENTIAL FUTURE TOPICS</vt:lpstr>
      <vt:lpstr>PARTICIPATION: TODAY’S TOPICS</vt:lpstr>
      <vt:lpstr>PARTICIPATION: POTENTIAL FUTURE TOPICS</vt:lpstr>
      <vt:lpstr>PROSPERITY: TODAY’S TOPICS</vt:lpstr>
      <vt:lpstr>PROSPERITY POTENTIAL FUTURE TOPICS</vt:lpstr>
      <vt:lpstr>PLANET: TODAY’S TOPIC</vt:lpstr>
      <vt:lpstr>PLANET: POSSIBLE FUTURE TOPICS</vt:lpstr>
      <vt:lpstr>PEACE: TODAY’S TOPIC</vt:lpstr>
      <vt:lpstr>PEACE: POTENTIAL FUTURE TOPICS</vt:lpstr>
    </vt:vector>
  </TitlesOfParts>
  <Company>Limbo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Mack</dc:creator>
  <cp:lastModifiedBy>Garth Hodgkinson</cp:lastModifiedBy>
  <cp:revision>43</cp:revision>
  <dcterms:created xsi:type="dcterms:W3CDTF">2015-11-25T10:08:14Z</dcterms:created>
  <dcterms:modified xsi:type="dcterms:W3CDTF">2024-06-04T00:48:41Z</dcterms:modified>
</cp:coreProperties>
</file>