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7019FC-0EAB-4394-853C-250E15F1CB87}" v="2" dt="2024-01-24T22:42:06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7A807-AEA1-CD93-9E92-47F0F2A76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8594FB-F86C-224A-0117-C7E310C7C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B1E69-AF8E-887C-478A-5A844B24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45FE9-0F03-06AD-2B7E-F7204F43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2A72D-A099-13DB-469A-CB43403C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55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FD86-506F-F9E3-052A-61F2F8E73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CACC31-2555-7E57-D349-38F74AD37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3D12E-A4F1-2D5D-6922-25BEBE07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AF7ED-92CA-ECF5-0AA8-2684BB28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B8355-8367-1500-EF20-07D58849A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3646A-3CBF-0CD0-C4F2-A457C3038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C0D56-0BB1-AF36-A4BA-2F8085C41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C19F0-FDB9-AE1C-6BAC-6ADBBAACF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48AF6-66CE-0EAA-318D-E1EC19B6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359DB-57CE-D65D-90D1-0BCAA861E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1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EF1AF-38BE-60C0-7814-70126424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35612-CFF4-9A6B-D0C6-2BBF875A6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3100A-C1FE-9376-8D65-C0AF93E9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A7CC2-E2E6-BE68-4D6B-ED7E61F9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39A2A-96EB-B7F0-C9DE-37A47E021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7D9B-4E34-2FE0-E7A2-9058DA5D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24B50-3D34-23E7-2B5A-FDDB925E5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EA147-702B-E9D8-D83A-5DFB117B0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89D84-8F32-52DD-0CFB-B9976FED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10CAF-BD42-1094-47D5-829F0DF4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7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96DC9-FBB1-9929-9C5F-E81F1A60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6323A-E8FD-32B6-D145-2FC3FFC95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A977C-B47B-8616-F11A-754927519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7130B-02A0-4A1E-5AC1-F3845E15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CD515-4A1E-3F39-E9C3-9329623A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1E5AE-DA74-3576-3AD3-920F8CC0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06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3D76-4116-FA75-3A64-950E0B074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D283-907D-7677-CE03-F1A199E9F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AA3E6-5176-3C75-81A4-6B392BE79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168B2B-4984-F4DF-30FC-9712D7944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FF8A8-CBE9-6719-C03F-A30B7BE4D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91E52-2540-DC1E-01AF-4D611BEA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3BF35F-98BF-9635-D3BF-8604A405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EAC76-B216-92E0-90FB-AB294A342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50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8E3D-F486-37FF-F7B8-65FF2DC0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EA03FB-F348-E39F-3B9C-DB19F8D7C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9E456-04D6-F6D1-BDA9-471D28CC5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206EC5-DB2E-E733-C9B2-D8BFC967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30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163FA9-D3E6-1673-E6E1-0A7C9EE7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1D6BC-AE25-6659-115B-3D9499C1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1A36D-082A-AB82-CE0A-DB1967FB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5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70A5-9B97-BA20-B9B3-276C3DBFE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461A7-DF04-234B-EDBE-30C21D8E6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D2544-4D40-385B-C6A9-CE1E6415A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60C38-625D-25FF-2F3E-F88E280B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D4E40-7E6C-8465-5594-DFBB8779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62C05-ADCB-2C2B-4518-B3D52A3B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13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3856-36A3-F319-8C05-82395DDE5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599C5-7675-EAE1-092D-4CC0E5315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787D9-4639-401D-114F-A6B745313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A925C-2048-5A2D-0E24-C98D32E0F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F3A50-AB56-2BBF-81D9-972696D56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58354-014E-DEA1-F218-4A0E1743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05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DE83F-939C-CCB7-9641-1A1CB81E9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8B9D8-DE02-A0E1-48B7-7ABE7318A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1F400-028D-C4C1-D237-302874B98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BFBDD-5064-40A6-A556-8AAA8C2D93F6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8659C-020B-FC90-C09C-6AE5F30A6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672A-564E-3A55-0881-E5385AF38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46C4A-2899-428D-B934-48575F889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87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cid:image002.jpg@01DA0E45.CFD78030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3.jpg@01DA0E45.CFD78030" TargetMode="External"/><Relationship Id="rId5" Type="http://schemas.openxmlformats.org/officeDocument/2006/relationships/image" Target="../media/image3.jpeg"/><Relationship Id="rId4" Type="http://schemas.openxmlformats.org/officeDocument/2006/relationships/image" Target="cid:image001.jpg@01DA0E45.CFD7803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A0E45.CFD7803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cid:image003.jpg@01DA0E45.CFD78030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e.hayhurst@lacvs.org.uk" TargetMode="External"/><Relationship Id="rId2" Type="http://schemas.openxmlformats.org/officeDocument/2006/relationships/hyperlink" Target="mailto:greg.mitten@lacvs.org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85E0BA3C-E14D-9245-D969-7BA9D2923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FBEE54F-4A32-66A8-13FE-96DDE6541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CDDDE50-2362-E71B-8EE3-6E9719BAD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50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0B52F8F-1E2C-5864-E11F-AE9E9E10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6C6BA1C7-F90D-15F9-0C22-DDE95D231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12" descr="A group of people standing in front of a map&#10;&#10;Description automatically generated">
            <a:extLst>
              <a:ext uri="{FF2B5EF4-FFF2-40B4-BE49-F238E27FC236}">
                <a16:creationId xmlns:a16="http://schemas.microsoft.com/office/drawing/2014/main" id="{04412A67-CD86-2557-BB92-1E9E9F1934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28"/>
          <a:stretch/>
        </p:blipFill>
        <p:spPr>
          <a:xfrm>
            <a:off x="1246944" y="2417865"/>
            <a:ext cx="9857776" cy="4188001"/>
          </a:xfrm>
          <a:prstGeom prst="rect">
            <a:avLst/>
          </a:prstGeom>
        </p:spPr>
      </p:pic>
      <p:pic>
        <p:nvPicPr>
          <p:cNvPr id="14" name="Picture 13" descr="A white and blue text on a red background&#10;&#10;Description automatically generated">
            <a:extLst>
              <a:ext uri="{FF2B5EF4-FFF2-40B4-BE49-F238E27FC236}">
                <a16:creationId xmlns:a16="http://schemas.microsoft.com/office/drawing/2014/main" id="{1D78B8E2-382B-5FB1-5590-AE9CE63D453C}"/>
              </a:ext>
            </a:extLst>
          </p:cNvPr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135" y="2454720"/>
            <a:ext cx="1530049" cy="109472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4AF53C1D-4E87-B1D5-C133-C9ABA6C07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398" y="872465"/>
            <a:ext cx="9058275" cy="1531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NEW VCFSE PROJECT FOR LANCASHIRE, </a:t>
            </a:r>
            <a:endParaRPr lang="en-GB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BLACKPOOL, BLACKBURN WITH DARW</a:t>
            </a:r>
            <a:r>
              <a:rPr lang="en-GB" sz="2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N, FYLDE &amp; WYRE (Lancs 14)</a:t>
            </a:r>
            <a:endParaRPr lang="en-GB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GB" sz="3600" b="1" kern="1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b="1" kern="100" dirty="0">
                <a:solidFill>
                  <a:srgbClr val="FF603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‘LOCAL’ </a:t>
            </a:r>
            <a:r>
              <a:rPr lang="en-GB" sz="3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endParaRPr lang="en-GB" sz="3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91864C-F631-1E70-1D18-EE26352EB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398" y="1122362"/>
            <a:ext cx="9058275" cy="1944673"/>
          </a:xfrm>
        </p:spPr>
        <p:txBody>
          <a:bodyPr>
            <a:normAutofit/>
          </a:bodyPr>
          <a:lstStyle/>
          <a:p>
            <a:r>
              <a:rPr lang="en-GB" sz="2400" b="1" dirty="0"/>
              <a:t>Working towards the priorities of:</a:t>
            </a:r>
          </a:p>
        </p:txBody>
      </p:sp>
      <p:pic>
        <p:nvPicPr>
          <p:cNvPr id="2050" name="Picture 2" descr="A logo for a community fund&#10;&#10;Description automatically generated">
            <a:extLst>
              <a:ext uri="{FF2B5EF4-FFF2-40B4-BE49-F238E27FC236}">
                <a16:creationId xmlns:a16="http://schemas.microsoft.com/office/drawing/2014/main" id="{DD759E79-ED9C-9D43-E7ED-EAB1533C0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998" y="200346"/>
            <a:ext cx="3209208" cy="106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LACVS ESF Volunteering Project: - Lancashire BME Network">
            <a:extLst>
              <a:ext uri="{FF2B5EF4-FFF2-40B4-BE49-F238E27FC236}">
                <a16:creationId xmlns:a16="http://schemas.microsoft.com/office/drawing/2014/main" id="{85DFA458-4BE4-FB7F-0A9B-E4C634024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48" y="252132"/>
            <a:ext cx="2532487" cy="101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0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D5A819-FB91-BEE2-8C90-0C7906C5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258" y="1424664"/>
            <a:ext cx="5337270" cy="1835911"/>
          </a:xfrm>
        </p:spPr>
        <p:txBody>
          <a:bodyPr anchor="b">
            <a:normAutofit/>
          </a:bodyPr>
          <a:lstStyle/>
          <a:p>
            <a:r>
              <a:rPr lang="en-GB" sz="3800" dirty="0"/>
              <a:t>LOCAL – </a:t>
            </a:r>
            <a:r>
              <a:rPr lang="en-GB" sz="3800" b="1" dirty="0"/>
              <a:t>stands for Locally Organised Communities Across Lancashire (14)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353" y="2560829"/>
            <a:ext cx="5029200" cy="18288"/>
          </a:xfrm>
          <a:custGeom>
            <a:avLst/>
            <a:gdLst>
              <a:gd name="connsiteX0" fmla="*/ 0 w 5029200"/>
              <a:gd name="connsiteY0" fmla="*/ 0 h 18288"/>
              <a:gd name="connsiteX1" fmla="*/ 528066 w 5029200"/>
              <a:gd name="connsiteY1" fmla="*/ 0 h 18288"/>
              <a:gd name="connsiteX2" fmla="*/ 1207008 w 5029200"/>
              <a:gd name="connsiteY2" fmla="*/ 0 h 18288"/>
              <a:gd name="connsiteX3" fmla="*/ 1785366 w 5029200"/>
              <a:gd name="connsiteY3" fmla="*/ 0 h 18288"/>
              <a:gd name="connsiteX4" fmla="*/ 2313432 w 5029200"/>
              <a:gd name="connsiteY4" fmla="*/ 0 h 18288"/>
              <a:gd name="connsiteX5" fmla="*/ 2992374 w 5029200"/>
              <a:gd name="connsiteY5" fmla="*/ 0 h 18288"/>
              <a:gd name="connsiteX6" fmla="*/ 3621024 w 5029200"/>
              <a:gd name="connsiteY6" fmla="*/ 0 h 18288"/>
              <a:gd name="connsiteX7" fmla="*/ 4249674 w 5029200"/>
              <a:gd name="connsiteY7" fmla="*/ 0 h 18288"/>
              <a:gd name="connsiteX8" fmla="*/ 5029200 w 5029200"/>
              <a:gd name="connsiteY8" fmla="*/ 0 h 18288"/>
              <a:gd name="connsiteX9" fmla="*/ 5029200 w 5029200"/>
              <a:gd name="connsiteY9" fmla="*/ 18288 h 18288"/>
              <a:gd name="connsiteX10" fmla="*/ 4501134 w 5029200"/>
              <a:gd name="connsiteY10" fmla="*/ 18288 h 18288"/>
              <a:gd name="connsiteX11" fmla="*/ 4023360 w 5029200"/>
              <a:gd name="connsiteY11" fmla="*/ 18288 h 18288"/>
              <a:gd name="connsiteX12" fmla="*/ 3344418 w 5029200"/>
              <a:gd name="connsiteY12" fmla="*/ 18288 h 18288"/>
              <a:gd name="connsiteX13" fmla="*/ 2816352 w 5029200"/>
              <a:gd name="connsiteY13" fmla="*/ 18288 h 18288"/>
              <a:gd name="connsiteX14" fmla="*/ 2137410 w 5029200"/>
              <a:gd name="connsiteY14" fmla="*/ 18288 h 18288"/>
              <a:gd name="connsiteX15" fmla="*/ 1408176 w 5029200"/>
              <a:gd name="connsiteY15" fmla="*/ 18288 h 18288"/>
              <a:gd name="connsiteX16" fmla="*/ 829818 w 5029200"/>
              <a:gd name="connsiteY16" fmla="*/ 18288 h 18288"/>
              <a:gd name="connsiteX17" fmla="*/ 0 w 5029200"/>
              <a:gd name="connsiteY17" fmla="*/ 18288 h 18288"/>
              <a:gd name="connsiteX18" fmla="*/ 0 w 5029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029200" h="18288" fill="none" extrusionOk="0">
                <a:moveTo>
                  <a:pt x="0" y="0"/>
                </a:moveTo>
                <a:cubicBezTo>
                  <a:pt x="142937" y="1696"/>
                  <a:pt x="371859" y="12840"/>
                  <a:pt x="528066" y="0"/>
                </a:cubicBezTo>
                <a:cubicBezTo>
                  <a:pt x="684273" y="-12840"/>
                  <a:pt x="928949" y="-5725"/>
                  <a:pt x="1207008" y="0"/>
                </a:cubicBezTo>
                <a:cubicBezTo>
                  <a:pt x="1485067" y="5725"/>
                  <a:pt x="1562886" y="-21331"/>
                  <a:pt x="1785366" y="0"/>
                </a:cubicBezTo>
                <a:cubicBezTo>
                  <a:pt x="2007846" y="21331"/>
                  <a:pt x="2056226" y="25221"/>
                  <a:pt x="2313432" y="0"/>
                </a:cubicBezTo>
                <a:cubicBezTo>
                  <a:pt x="2570638" y="-25221"/>
                  <a:pt x="2732455" y="16294"/>
                  <a:pt x="2992374" y="0"/>
                </a:cubicBezTo>
                <a:cubicBezTo>
                  <a:pt x="3252293" y="-16294"/>
                  <a:pt x="3319267" y="-29774"/>
                  <a:pt x="3621024" y="0"/>
                </a:cubicBezTo>
                <a:cubicBezTo>
                  <a:pt x="3922781" y="29774"/>
                  <a:pt x="3998107" y="-1004"/>
                  <a:pt x="4249674" y="0"/>
                </a:cubicBezTo>
                <a:cubicBezTo>
                  <a:pt x="4501241" y="1004"/>
                  <a:pt x="4792523" y="-4510"/>
                  <a:pt x="5029200" y="0"/>
                </a:cubicBezTo>
                <a:cubicBezTo>
                  <a:pt x="5029730" y="6954"/>
                  <a:pt x="5029934" y="12839"/>
                  <a:pt x="5029200" y="18288"/>
                </a:cubicBezTo>
                <a:cubicBezTo>
                  <a:pt x="4805432" y="23154"/>
                  <a:pt x="4715801" y="17034"/>
                  <a:pt x="4501134" y="18288"/>
                </a:cubicBezTo>
                <a:cubicBezTo>
                  <a:pt x="4286467" y="19542"/>
                  <a:pt x="4193719" y="41701"/>
                  <a:pt x="4023360" y="18288"/>
                </a:cubicBezTo>
                <a:cubicBezTo>
                  <a:pt x="3853001" y="-5125"/>
                  <a:pt x="3676466" y="16909"/>
                  <a:pt x="3344418" y="18288"/>
                </a:cubicBezTo>
                <a:cubicBezTo>
                  <a:pt x="3012370" y="19667"/>
                  <a:pt x="2945824" y="14410"/>
                  <a:pt x="2816352" y="18288"/>
                </a:cubicBezTo>
                <a:cubicBezTo>
                  <a:pt x="2686880" y="22166"/>
                  <a:pt x="2438351" y="13507"/>
                  <a:pt x="2137410" y="18288"/>
                </a:cubicBezTo>
                <a:cubicBezTo>
                  <a:pt x="1836469" y="23069"/>
                  <a:pt x="1581391" y="46111"/>
                  <a:pt x="1408176" y="18288"/>
                </a:cubicBezTo>
                <a:cubicBezTo>
                  <a:pt x="1234961" y="-9535"/>
                  <a:pt x="1040489" y="-7495"/>
                  <a:pt x="829818" y="18288"/>
                </a:cubicBezTo>
                <a:cubicBezTo>
                  <a:pt x="619147" y="44071"/>
                  <a:pt x="238626" y="3756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029200" h="18288" stroke="0" extrusionOk="0">
                <a:moveTo>
                  <a:pt x="0" y="0"/>
                </a:moveTo>
                <a:cubicBezTo>
                  <a:pt x="165412" y="-21137"/>
                  <a:pt x="322344" y="-21985"/>
                  <a:pt x="578358" y="0"/>
                </a:cubicBezTo>
                <a:cubicBezTo>
                  <a:pt x="834372" y="21985"/>
                  <a:pt x="907099" y="-19195"/>
                  <a:pt x="1056132" y="0"/>
                </a:cubicBezTo>
                <a:cubicBezTo>
                  <a:pt x="1205165" y="19195"/>
                  <a:pt x="1612834" y="-24928"/>
                  <a:pt x="1785366" y="0"/>
                </a:cubicBezTo>
                <a:cubicBezTo>
                  <a:pt x="1957898" y="24928"/>
                  <a:pt x="2149044" y="19108"/>
                  <a:pt x="2363724" y="0"/>
                </a:cubicBezTo>
                <a:cubicBezTo>
                  <a:pt x="2578404" y="-19108"/>
                  <a:pt x="2759981" y="-21788"/>
                  <a:pt x="2942082" y="0"/>
                </a:cubicBezTo>
                <a:cubicBezTo>
                  <a:pt x="3124183" y="21788"/>
                  <a:pt x="3482217" y="8836"/>
                  <a:pt x="3671316" y="0"/>
                </a:cubicBezTo>
                <a:cubicBezTo>
                  <a:pt x="3860415" y="-8836"/>
                  <a:pt x="4058665" y="-25048"/>
                  <a:pt x="4199382" y="0"/>
                </a:cubicBezTo>
                <a:cubicBezTo>
                  <a:pt x="4340099" y="25048"/>
                  <a:pt x="4735096" y="-22088"/>
                  <a:pt x="5029200" y="0"/>
                </a:cubicBezTo>
                <a:cubicBezTo>
                  <a:pt x="5028517" y="5414"/>
                  <a:pt x="5028480" y="12510"/>
                  <a:pt x="5029200" y="18288"/>
                </a:cubicBezTo>
                <a:cubicBezTo>
                  <a:pt x="4891577" y="31493"/>
                  <a:pt x="4684146" y="-2509"/>
                  <a:pt x="4501134" y="18288"/>
                </a:cubicBezTo>
                <a:cubicBezTo>
                  <a:pt x="4318122" y="39085"/>
                  <a:pt x="4030703" y="3672"/>
                  <a:pt x="3872484" y="18288"/>
                </a:cubicBezTo>
                <a:cubicBezTo>
                  <a:pt x="3714265" y="32905"/>
                  <a:pt x="3546134" y="7501"/>
                  <a:pt x="3294126" y="18288"/>
                </a:cubicBezTo>
                <a:cubicBezTo>
                  <a:pt x="3042118" y="29075"/>
                  <a:pt x="2912116" y="11153"/>
                  <a:pt x="2564892" y="18288"/>
                </a:cubicBezTo>
                <a:cubicBezTo>
                  <a:pt x="2217668" y="25423"/>
                  <a:pt x="2095118" y="11659"/>
                  <a:pt x="1835658" y="18288"/>
                </a:cubicBezTo>
                <a:cubicBezTo>
                  <a:pt x="1576198" y="24917"/>
                  <a:pt x="1500897" y="19889"/>
                  <a:pt x="1307592" y="18288"/>
                </a:cubicBezTo>
                <a:cubicBezTo>
                  <a:pt x="1114287" y="16687"/>
                  <a:pt x="961527" y="47453"/>
                  <a:pt x="678942" y="18288"/>
                </a:cubicBezTo>
                <a:cubicBezTo>
                  <a:pt x="396357" y="-10877"/>
                  <a:pt x="271066" y="23005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CA8A36-AB6E-C73E-F8C3-A6DD509D6A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902" t="33615" r="7902" b="-1742"/>
          <a:stretch/>
        </p:blipFill>
        <p:spPr>
          <a:xfrm>
            <a:off x="5779093" y="185024"/>
            <a:ext cx="6022180" cy="65777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C25918-489C-6D89-19CB-99E53A556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676" y="4317254"/>
            <a:ext cx="4133446" cy="217646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59F6F6-4402-4399-11D1-E040EFAE69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97" y="533071"/>
            <a:ext cx="1352051" cy="9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9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9E5A-56DC-71F3-5C43-87B5C193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4975"/>
          </a:xfrm>
        </p:spPr>
        <p:txBody>
          <a:bodyPr>
            <a:noAutofit/>
          </a:bodyPr>
          <a:lstStyle/>
          <a:p>
            <a:r>
              <a:rPr lang="en-GB" sz="2400" b="1" dirty="0">
                <a:latin typeface="+mn-lt"/>
              </a:rPr>
              <a:t>The LOCAL project is managed by the Lancashire Association of CVSs (LACVS)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DEEA6-5456-FE9C-855B-440406ED4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18" y="886407"/>
            <a:ext cx="10330164" cy="5775650"/>
          </a:xfrm>
        </p:spPr>
        <p:txBody>
          <a:bodyPr>
            <a:noAutofit/>
          </a:bodyPr>
          <a:lstStyle/>
          <a:p>
            <a:r>
              <a:rPr lang="en-GB" sz="2400" dirty="0"/>
              <a:t>LACVS is 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registered charity and Company Limited By Guarantee </a:t>
            </a:r>
          </a:p>
          <a:p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E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xisted for over 15 years. </a:t>
            </a:r>
          </a:p>
          <a:p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W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orks closely with  local members, voluntary, community, faith and social enterprise organisations (VCFSE) and have a reach to over 4000 VCFSE organisations.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LACVS aims to add value to what our members do and help them to lead positive change. </a:t>
            </a:r>
          </a:p>
          <a:p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Has a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mbitious plans to deliver the VCFSE Manifesto and help the VCFSE Sector to tackle the issues our communities face. </a:t>
            </a:r>
          </a:p>
          <a:p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LACVS is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an</a:t>
            </a:r>
            <a:r>
              <a:rPr lang="en-GB" sz="2400" dirty="0"/>
              <a:t> umbrella organisation which offers support and development capacity to the VCFSE sector across the Lancashire 14 area. </a:t>
            </a:r>
          </a:p>
          <a:p>
            <a:pPr marL="0" indent="0">
              <a:buNone/>
            </a:pPr>
            <a:r>
              <a:rPr lang="en-GB" sz="2400" b="1" dirty="0"/>
              <a:t>The LOCAL project is funded by The National Lottery Community fund for 5yrs years.</a:t>
            </a:r>
          </a:p>
        </p:txBody>
      </p:sp>
      <p:pic>
        <p:nvPicPr>
          <p:cNvPr id="4" name="Picture 3" descr="LACVS ESF Volunteering Project: - Lancashire BME Network">
            <a:extLst>
              <a:ext uri="{FF2B5EF4-FFF2-40B4-BE49-F238E27FC236}">
                <a16:creationId xmlns:a16="http://schemas.microsoft.com/office/drawing/2014/main" id="{009F18D2-7A83-55D4-304B-E00763B9F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13" y="5706058"/>
            <a:ext cx="21939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for a community fund&#10;&#10;Description automatically generated">
            <a:extLst>
              <a:ext uri="{FF2B5EF4-FFF2-40B4-BE49-F238E27FC236}">
                <a16:creationId xmlns:a16="http://schemas.microsoft.com/office/drawing/2014/main" id="{D7ADB18A-631E-02C9-BD7B-8AA2086AA8A5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497" y="5616575"/>
            <a:ext cx="345948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03D6E6-DCDC-6FE6-C57E-BE1BEB264B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6296" y="5736480"/>
            <a:ext cx="1298716" cy="92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67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standing in front of a map&#10;&#10;Description automatically generated">
            <a:extLst>
              <a:ext uri="{FF2B5EF4-FFF2-40B4-BE49-F238E27FC236}">
                <a16:creationId xmlns:a16="http://schemas.microsoft.com/office/drawing/2014/main" id="{A47E4330-A8BD-0471-44C6-65A54D58F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689" b="30372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AB998-DC05-843A-70D5-78F811239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981450"/>
            <a:ext cx="11249025" cy="266700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/>
              <a:t>The VCFSE Manifesto for Lancashire 14 </a:t>
            </a:r>
            <a:r>
              <a:rPr lang="en-GB" sz="2400" b="1"/>
              <a:t>was facilitated </a:t>
            </a:r>
            <a:r>
              <a:rPr lang="en-GB" sz="2400" b="1" dirty="0"/>
              <a:t>by VSNW (Voluntary Sector North West) 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produced </a:t>
            </a:r>
            <a:r>
              <a:rPr lang="en-GB" sz="24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12-week engagement and series of sector wide conversations -</a:t>
            </a:r>
            <a:r>
              <a:rPr lang="en-GB" sz="2400" b="1" dirty="0"/>
              <a:t> the participants called for</a:t>
            </a:r>
            <a:r>
              <a:rPr lang="en-GB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An Equal &amp; Fair Lancashire 14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Community Wellbeing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A thriving Local Economy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Adequate Resourcing for the Sector to Achieve its Goals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488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standing in front of a map&#10;&#10;Description automatically generated">
            <a:extLst>
              <a:ext uri="{FF2B5EF4-FFF2-40B4-BE49-F238E27FC236}">
                <a16:creationId xmlns:a16="http://schemas.microsoft.com/office/drawing/2014/main" id="{A47E4330-A8BD-0471-44C6-65A54D58F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689" b="30372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AB998-DC05-843A-70D5-78F811239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6" y="3171825"/>
            <a:ext cx="11356970" cy="341947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2000" b="1" dirty="0"/>
              <a:t>The LOCAL project will work within the VCFSE sector and alongside our public sector partners to:-</a:t>
            </a:r>
          </a:p>
          <a:p>
            <a:pPr marL="0" indent="0">
              <a:buNone/>
            </a:pPr>
            <a:endParaRPr lang="en-GB" sz="900" b="1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Listen to our communities to identify gaps in services and the need for local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Research and evidence gaps in local networks &amp; those across Lancashire 14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Advocate for the change that needs to happen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Work with partners seeking the resources for them to make change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000" b="1" dirty="0"/>
              <a:t>Further VCFSE engagement and participation across Lancashire 14 then developed the manifesto into 9 priorities.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747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536F90-3C6E-66A5-3EA0-74DD0F88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The 9 Priorities of the Manifesto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33277-86E4-5A7D-3FDA-BC5B91C90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319087"/>
            <a:ext cx="7562850" cy="630078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GB" sz="2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LOCAL project will be guided by the Lancashire 14 VCFSE Manifesto to deliver impactful changes across 9 priority themes:</a:t>
            </a: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Equality and Social Justice for All: Tackling Poverty in Lancashire </a:t>
            </a: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VCFSE Sector as an Equal Partner </a:t>
            </a: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Economic Model That Works For Lancashire </a:t>
            </a: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Community wellbeing and person &amp; community-centred Public Service Models </a:t>
            </a: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Green Communities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Pioneer a Lancashire Social Prescribing Model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Safer Lancashire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Helping People into Employment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Adequate VCFSE Resources to play our full part in the future </a:t>
            </a:r>
            <a:r>
              <a:rPr lang="en-GB" sz="20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Lancashire</a:t>
            </a:r>
            <a:endParaRPr lang="en-GB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40C0E4-2020-1F53-9F1E-7B9488D18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59" y="152744"/>
            <a:ext cx="1530157" cy="10905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7761507-3205-54EF-CBD4-C5D6D2B86F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70" y="5693233"/>
            <a:ext cx="2530059" cy="1012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1C6F0F-76F3-2AD0-8B92-BF5BC92C23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776" y="5678141"/>
            <a:ext cx="3206774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25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7A9BFA-EFAB-4B5C-352F-9924DE8DF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153572"/>
            <a:ext cx="3572909" cy="4461163"/>
          </a:xfrm>
        </p:spPr>
        <p:txBody>
          <a:bodyPr>
            <a:normAutofit/>
          </a:bodyPr>
          <a:lstStyle/>
          <a:p>
            <a:r>
              <a:rPr lang="en-GB" sz="4100" b="1" dirty="0">
                <a:solidFill>
                  <a:srgbClr val="FFFFFF"/>
                </a:solidFill>
              </a:rPr>
              <a:t>Early Steps to Aid Partnership &amp; Collaboration</a:t>
            </a:r>
            <a:r>
              <a:rPr lang="en-GB" sz="4100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EF367-184D-402C-CA16-A90D5BAD0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5626" y="-44847"/>
            <a:ext cx="7402049" cy="6858000"/>
          </a:xfrm>
        </p:spPr>
        <p:txBody>
          <a:bodyPr anchor="ctr">
            <a:normAutofit/>
          </a:bodyPr>
          <a:lstStyle/>
          <a:p>
            <a:r>
              <a:rPr lang="en-GB" sz="2300" dirty="0"/>
              <a:t>Establish a baseline of the number and type of VCFSE organisations currently known of across the Lancashire 14 </a:t>
            </a:r>
          </a:p>
          <a:p>
            <a:r>
              <a:rPr lang="en-GB" sz="2300" dirty="0"/>
              <a:t>Identify the estimated 1000’s of groups not yet connected into the VCFSE sector. </a:t>
            </a:r>
          </a:p>
          <a:p>
            <a:r>
              <a:rPr lang="en-GB" sz="2300" dirty="0"/>
              <a:t>Starting conversations within and across areas to identify potential collaborations and partnerships filling gaps in services which will  encourage investment in the sector</a:t>
            </a:r>
          </a:p>
          <a:p>
            <a:r>
              <a:rPr lang="en-GB" sz="2300" dirty="0"/>
              <a:t>Deliver conferences, events and workshops to feed into evidence-based reporting to produce collaborative action</a:t>
            </a:r>
          </a:p>
          <a:p>
            <a:r>
              <a:rPr lang="en-GB" sz="2300" dirty="0"/>
              <a:t>Gathering sector intelligence and disseminating across VCFSE organisations</a:t>
            </a:r>
          </a:p>
          <a:p>
            <a:r>
              <a:rPr lang="en-GB" sz="2300" dirty="0"/>
              <a:t>Engage with funders to encourage investment in Lancashire 14 areas 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B45E32-3603-1FA0-D203-C224FA91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280562"/>
            <a:ext cx="1633870" cy="1164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D90D1C-9378-30A2-1C9A-CBD56600A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23" y="5614735"/>
            <a:ext cx="2530059" cy="1012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1F7E8D-64F1-50FC-53D1-4F7882BE89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8903" y="5625083"/>
            <a:ext cx="3206774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75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EF367-184D-402C-CA16-A90D5BAD0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6387" y="245619"/>
            <a:ext cx="9183328" cy="51751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3200" b="1" dirty="0"/>
              <a:t>Thank You For Listening</a:t>
            </a:r>
            <a:r>
              <a:rPr lang="en-GB" sz="3200" dirty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We are here all day to chat with you </a:t>
            </a:r>
          </a:p>
          <a:p>
            <a:pPr marL="0" indent="0">
              <a:buNone/>
            </a:pPr>
            <a:r>
              <a:rPr lang="en-GB" sz="2400" dirty="0"/>
              <a:t>For further information please contact: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Greg Mitten, Lead Co-ordinator  - </a:t>
            </a:r>
            <a:r>
              <a:rPr lang="en-GB" sz="2400" dirty="0">
                <a:hlinkClick r:id="rId2"/>
              </a:rPr>
              <a:t>greg.mitten@lacvs.org.uk</a:t>
            </a:r>
            <a:endParaRPr lang="en-GB" sz="2400" dirty="0"/>
          </a:p>
          <a:p>
            <a:r>
              <a:rPr lang="en-GB" sz="2400" dirty="0"/>
              <a:t>Denise Hayhurst, Place Co-Ordinator – </a:t>
            </a:r>
            <a:r>
              <a:rPr lang="en-GB" sz="2400" dirty="0">
                <a:hlinkClick r:id="rId3"/>
              </a:rPr>
              <a:t>denise.hayhurst@lacvs.org.uk</a:t>
            </a:r>
            <a:r>
              <a:rPr lang="en-GB" sz="2400" dirty="0"/>
              <a:t> </a:t>
            </a:r>
          </a:p>
          <a:p>
            <a:r>
              <a:rPr lang="en-GB" sz="2400" dirty="0"/>
              <a:t>Rachel Coupe, Place Co-Ordinator</a:t>
            </a:r>
          </a:p>
          <a:p>
            <a:r>
              <a:rPr lang="en-GB" sz="2400" dirty="0"/>
              <a:t>Rachel Wheble, Place Co-Ordinator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0C942D-8733-3DEC-54A9-64E4341C9D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5" y="404812"/>
            <a:ext cx="1633870" cy="11644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F80948-2EB7-2EB7-A5F2-CA7690C39F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641" y="5646523"/>
            <a:ext cx="2530059" cy="10120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1F13DB-AB2B-45EC-654A-9F244AE01E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5585" y="5597751"/>
            <a:ext cx="3206774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1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B1721A160184888C37C1B910344E6" ma:contentTypeVersion="11" ma:contentTypeDescription="Create a new document." ma:contentTypeScope="" ma:versionID="4880471223ba82010c99ed3ee040ff4f">
  <xsd:schema xmlns:xsd="http://www.w3.org/2001/XMLSchema" xmlns:xs="http://www.w3.org/2001/XMLSchema" xmlns:p="http://schemas.microsoft.com/office/2006/metadata/properties" xmlns:ns2="b5127685-febf-422a-98e8-2c26530a95ba" xmlns:ns3="ccf6fb02-9261-4232-84b6-3e6cb34e01d3" targetNamespace="http://schemas.microsoft.com/office/2006/metadata/properties" ma:root="true" ma:fieldsID="4731de357a302ae99a11feefa08dcace" ns2:_="" ns3:_="">
    <xsd:import namespace="b5127685-febf-422a-98e8-2c26530a95ba"/>
    <xsd:import namespace="ccf6fb02-9261-4232-84b6-3e6cb34e01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127685-febf-422a-98e8-2c26530a95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29e3423-f037-49b1-8d0b-cb2adc29be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6fb02-9261-4232-84b6-3e6cb34e01d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26429b6-7f79-433c-a898-0f3e4ec00ade}" ma:internalName="TaxCatchAll" ma:showField="CatchAllData" ma:web="ccf6fb02-9261-4232-84b6-3e6cb34e01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f6fb02-9261-4232-84b6-3e6cb34e01d3" xsi:nil="true"/>
    <lcf76f155ced4ddcb4097134ff3c332f xmlns="b5127685-febf-422a-98e8-2c26530a95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99A50C-CA3C-4582-B8A6-62A32D41AD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127685-febf-422a-98e8-2c26530a95ba"/>
    <ds:schemaRef ds:uri="ccf6fb02-9261-4232-84b6-3e6cb34e01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5687D0-D2EE-4022-8CB0-F193C7EFA2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B3AA0E-613D-4E4F-B2C3-FADE7BDAFDD9}">
  <ds:schemaRefs>
    <ds:schemaRef ds:uri="http://schemas.microsoft.com/office/2006/metadata/properties"/>
    <ds:schemaRef ds:uri="http://schemas.microsoft.com/office/infopath/2007/PartnerControls"/>
    <ds:schemaRef ds:uri="ccf6fb02-9261-4232-84b6-3e6cb34e01d3"/>
    <ds:schemaRef ds:uri="b5127685-febf-422a-98e8-2c26530a95b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555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Working towards the priorities of:</vt:lpstr>
      <vt:lpstr>LOCAL – stands for Locally Organised Communities Across Lancashire (14)</vt:lpstr>
      <vt:lpstr>The LOCAL project is managed by the Lancashire Association of CVSs (LACVS) </vt:lpstr>
      <vt:lpstr>PowerPoint Presentation</vt:lpstr>
      <vt:lpstr>PowerPoint Presentation</vt:lpstr>
      <vt:lpstr>The 9 Priorities of the Manifesto</vt:lpstr>
      <vt:lpstr>Early Steps to Aid Partnership &amp; Collaboration.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towards the priorities of:</dc:title>
  <dc:creator>Greg Mitten</dc:creator>
  <cp:lastModifiedBy>Denise Hayhurst</cp:lastModifiedBy>
  <cp:revision>2</cp:revision>
  <dcterms:created xsi:type="dcterms:W3CDTF">2023-11-06T12:24:55Z</dcterms:created>
  <dcterms:modified xsi:type="dcterms:W3CDTF">2024-01-24T22:45:07Z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0x0101007C7B1721A160184888C37C1B910344E6</vt:lpwstr>
  </property>
  <property fmtid="{D5CDD505-2E9C-101B-9397-08002B2CF9AE}" pid="3" name="MediaServiceImageTags">
    <vt:lpwstr/>
  </property>
</Properties>
</file>