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6" r:id="rId5"/>
    <p:sldId id="258" r:id="rId6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160" userDrawn="1">
          <p15:clr>
            <a:srgbClr val="A4A3A4"/>
          </p15:clr>
        </p15:guide>
        <p15:guide id="4" orient="horz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46A0D8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2056" y="48"/>
      </p:cViewPr>
      <p:guideLst>
        <p:guide pos="2160"/>
        <p:guide orient="horz"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8DC613-E1E0-4293-9709-4D712C0F51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46CAAE-B2FA-4B1A-B063-4AB5DEC866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F3A06-3289-4442-AEF4-0369CCCBE5FD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CB702-95CB-4E27-AAD6-C4F89EBF15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84446-E95C-44E3-9878-9D3E6D40BE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9AD64-9BC6-42E3-BA20-D3F83DAD1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84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52A7E-92D2-4938-88E2-A7908E979971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B55DB-8BE4-476D-A72D-3E639B1B3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2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B55DB-8BE4-476D-A72D-3E639B1B32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2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B55DB-8BE4-476D-A72D-3E639B1B32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94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6257C29-7223-44BC-BE8B-4D09F56668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858000" cy="9144000"/>
          </a:xfrm>
          <a:custGeom>
            <a:avLst/>
            <a:gdLst>
              <a:gd name="connsiteX0" fmla="*/ 3262592 w 6858000"/>
              <a:gd name="connsiteY0" fmla="*/ 5950382 h 9144000"/>
              <a:gd name="connsiteX1" fmla="*/ 3262592 w 6858000"/>
              <a:gd name="connsiteY1" fmla="*/ 6965582 h 9144000"/>
              <a:gd name="connsiteX2" fmla="*/ 3276992 w 6858000"/>
              <a:gd name="connsiteY2" fmla="*/ 6965582 h 9144000"/>
              <a:gd name="connsiteX3" fmla="*/ 3276992 w 6858000"/>
              <a:gd name="connsiteY3" fmla="*/ 5950382 h 9144000"/>
              <a:gd name="connsiteX4" fmla="*/ 0 w 6858000"/>
              <a:gd name="connsiteY4" fmla="*/ 0 h 9144000"/>
              <a:gd name="connsiteX5" fmla="*/ 6858000 w 6858000"/>
              <a:gd name="connsiteY5" fmla="*/ 0 h 9144000"/>
              <a:gd name="connsiteX6" fmla="*/ 6858000 w 6858000"/>
              <a:gd name="connsiteY6" fmla="*/ 9144000 h 9144000"/>
              <a:gd name="connsiteX7" fmla="*/ 0 w 6858000"/>
              <a:gd name="connsiteY7" fmla="*/ 9144000 h 9144000"/>
              <a:gd name="connsiteX8" fmla="*/ 0 w 6858000"/>
              <a:gd name="connsiteY8" fmla="*/ 7729558 h 9144000"/>
              <a:gd name="connsiteX9" fmla="*/ 5943600 w 6858000"/>
              <a:gd name="connsiteY9" fmla="*/ 7729558 h 9144000"/>
              <a:gd name="connsiteX10" fmla="*/ 5943600 w 6858000"/>
              <a:gd name="connsiteY10" fmla="*/ 7715158 h 9144000"/>
              <a:gd name="connsiteX11" fmla="*/ 0 w 6858000"/>
              <a:gd name="connsiteY11" fmla="*/ 7715158 h 91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9144000">
                <a:moveTo>
                  <a:pt x="3262592" y="5950382"/>
                </a:moveTo>
                <a:lnTo>
                  <a:pt x="3262592" y="6965582"/>
                </a:lnTo>
                <a:lnTo>
                  <a:pt x="3276992" y="6965582"/>
                </a:lnTo>
                <a:lnTo>
                  <a:pt x="3276992" y="5950382"/>
                </a:ln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9144000"/>
                </a:lnTo>
                <a:lnTo>
                  <a:pt x="0" y="9144000"/>
                </a:lnTo>
                <a:lnTo>
                  <a:pt x="0" y="7729558"/>
                </a:lnTo>
                <a:lnTo>
                  <a:pt x="5943600" y="7729558"/>
                </a:lnTo>
                <a:lnTo>
                  <a:pt x="5943600" y="7715158"/>
                </a:lnTo>
                <a:lnTo>
                  <a:pt x="0" y="7715158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627FB-E7CB-4F64-BD1C-C3ADAAB4B1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2186" y="2975759"/>
            <a:ext cx="3487248" cy="2489318"/>
          </a:xfrm>
        </p:spPr>
        <p:txBody>
          <a:bodyPr anchor="b">
            <a:normAutofit/>
          </a:bodyPr>
          <a:lstStyle>
            <a:lvl1pPr algn="r">
              <a:lnSpc>
                <a:spcPts val="5000"/>
              </a:lnSpc>
              <a:defRPr sz="6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edit</a:t>
            </a:r>
            <a:br>
              <a:rPr lang="en-US" dirty="0"/>
            </a:br>
            <a:r>
              <a:rPr lang="en-US" dirty="0"/>
              <a:t>event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C5D02-D905-4A4C-BDCF-2850230AFD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2091" y="5841026"/>
            <a:ext cx="2384986" cy="1322093"/>
          </a:xfrm>
        </p:spPr>
        <p:txBody>
          <a:bodyPr anchor="b" anchorCtr="0">
            <a:noAutofit/>
          </a:bodyPr>
          <a:lstStyle>
            <a:lvl1pPr marL="0" indent="0" algn="r">
              <a:lnSpc>
                <a:spcPts val="2200"/>
              </a:lnSpc>
              <a:spcBef>
                <a:spcPts val="0"/>
              </a:spcBef>
              <a:buNone/>
              <a:defRPr sz="2800" b="1" baseline="30000">
                <a:solidFill>
                  <a:schemeClr val="tx2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Join us on Saturday,</a:t>
            </a:r>
            <a:br>
              <a:rPr lang="en-US" dirty="0"/>
            </a:br>
            <a:r>
              <a:rPr lang="en-US" dirty="0"/>
              <a:t>June 8th, 2019</a:t>
            </a:r>
          </a:p>
          <a:p>
            <a:r>
              <a:rPr lang="en-US" dirty="0"/>
              <a:t>from 12:00 PM</a:t>
            </a:r>
            <a:br>
              <a:rPr lang="en-US" dirty="0"/>
            </a:br>
            <a:r>
              <a:rPr lang="en-US" dirty="0"/>
              <a:t>to 7:00 PM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8F5517-31BA-4E4E-8294-F48E639C1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4397" y="5893954"/>
            <a:ext cx="1894736" cy="1114570"/>
          </a:xfrm>
        </p:spPr>
        <p:txBody>
          <a:bodyPr>
            <a:noAutofit/>
          </a:bodyPr>
          <a:lstStyle>
            <a:lvl1pPr marL="0" indent="0" algn="l">
              <a:lnSpc>
                <a:spcPts val="1440"/>
              </a:lnSpc>
              <a:spcBef>
                <a:spcPts val="0"/>
              </a:spcBef>
              <a:buNone/>
              <a:defRPr sz="1200">
                <a:solidFill>
                  <a:schemeClr val="tx2"/>
                </a:solidFill>
              </a:defRPr>
            </a:lvl1pPr>
            <a:lvl2pPr algn="r">
              <a:defRPr sz="1200">
                <a:solidFill>
                  <a:schemeClr val="tx2"/>
                </a:solidFill>
              </a:defRPr>
            </a:lvl2pPr>
            <a:lvl3pPr algn="r">
              <a:defRPr sz="1200">
                <a:solidFill>
                  <a:schemeClr val="tx2"/>
                </a:solidFill>
              </a:defRPr>
            </a:lvl3pPr>
            <a:lvl4pPr algn="r">
              <a:defRPr sz="1200">
                <a:solidFill>
                  <a:schemeClr val="tx2"/>
                </a:solidFill>
              </a:defRPr>
            </a:lvl4pPr>
            <a:lvl5pPr algn="r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Add a brief description of your event here.</a:t>
            </a:r>
            <a:br>
              <a:rPr lang="en-US" dirty="0"/>
            </a:br>
            <a:r>
              <a:rPr lang="en-US" dirty="0"/>
              <a:t>To replace this</a:t>
            </a:r>
            <a:br>
              <a:rPr lang="en-US" dirty="0"/>
            </a:br>
            <a:r>
              <a:rPr lang="en-US" dirty="0"/>
              <a:t>or any placeholder text</a:t>
            </a:r>
            <a:br>
              <a:rPr lang="en-US" dirty="0"/>
            </a:br>
            <a:r>
              <a:rPr lang="en-US" dirty="0"/>
              <a:t>with your own, </a:t>
            </a:r>
            <a:br>
              <a:rPr lang="en-US" dirty="0"/>
            </a:br>
            <a:r>
              <a:rPr lang="en-US" dirty="0"/>
              <a:t>just click it and start typing.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B981ACE-EB54-4779-B12B-EB66AE401E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4397" y="8328751"/>
            <a:ext cx="2467613" cy="418735"/>
          </a:xfrm>
        </p:spPr>
        <p:txBody>
          <a:bodyPr>
            <a:noAutofit/>
          </a:bodyPr>
          <a:lstStyle>
            <a:lvl1pPr marL="0" indent="0" algn="l">
              <a:lnSpc>
                <a:spcPts val="144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algn="r">
              <a:defRPr sz="1200">
                <a:solidFill>
                  <a:schemeClr val="tx2"/>
                </a:solidFill>
              </a:defRPr>
            </a:lvl2pPr>
            <a:lvl3pPr algn="r">
              <a:defRPr sz="1200">
                <a:solidFill>
                  <a:schemeClr val="tx2"/>
                </a:solidFill>
              </a:defRPr>
            </a:lvl3pPr>
            <a:lvl4pPr algn="r">
              <a:defRPr sz="1200">
                <a:solidFill>
                  <a:schemeClr val="tx2"/>
                </a:solidFill>
              </a:defRPr>
            </a:lvl4pPr>
            <a:lvl5pPr algn="r"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Sponsors logos here</a:t>
            </a:r>
          </a:p>
        </p:txBody>
      </p:sp>
    </p:spTree>
    <p:extLst>
      <p:ext uri="{BB962C8B-B14F-4D97-AF65-F5344CB8AC3E}">
        <p14:creationId xmlns:p14="http://schemas.microsoft.com/office/powerpoint/2010/main" val="165299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BAAA0E-79A5-41CA-B61B-674BC8C56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A90E1-CF0C-4FE1-8884-122B0804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8244E-6FB7-41E1-ADE8-7F808DDA9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414FD-EE01-47DE-9323-FBD9CC2DEE04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1DA92-B8D1-4926-8FC7-DEA41FEB7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29561-F2C9-4CB3-A46E-C1C8A9438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7C42-4A0C-440B-A0A2-DAFC20DB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1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Amanda.Wilkinson@blackburn.gov.uk" TargetMode="External"/><Relationship Id="rId4" Type="http://schemas.openxmlformats.org/officeDocument/2006/relationships/hyperlink" Target="https://blackburn.melearning.university/admin/attenda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-16013"/>
            <a:ext cx="6858000" cy="187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8998226"/>
            <a:ext cx="6858000" cy="1493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186" y="1612348"/>
            <a:ext cx="6530249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b="1" dirty="0" smtClean="0">
                <a:solidFill>
                  <a:srgbClr val="00B050"/>
                </a:solidFill>
              </a:rPr>
              <a:t>The </a:t>
            </a:r>
            <a:r>
              <a:rPr lang="en-GB" b="1" dirty="0">
                <a:solidFill>
                  <a:srgbClr val="00B050"/>
                </a:solidFill>
              </a:rPr>
              <a:t>resilience </a:t>
            </a:r>
            <a:r>
              <a:rPr lang="en-GB" b="1" dirty="0" smtClean="0">
                <a:solidFill>
                  <a:srgbClr val="00B050"/>
                </a:solidFill>
              </a:rPr>
              <a:t>workshop teaches </a:t>
            </a:r>
            <a:r>
              <a:rPr lang="en-GB" b="1" dirty="0">
                <a:solidFill>
                  <a:srgbClr val="00B050"/>
                </a:solidFill>
              </a:rPr>
              <a:t>delegates about the basic principles of resilience, and explores how these principles can help </a:t>
            </a:r>
            <a:r>
              <a:rPr lang="en-GB" b="1" dirty="0" smtClean="0">
                <a:solidFill>
                  <a:srgbClr val="00B050"/>
                </a:solidFill>
              </a:rPr>
              <a:t>you to </a:t>
            </a:r>
            <a:r>
              <a:rPr lang="en-GB" b="1" dirty="0">
                <a:solidFill>
                  <a:srgbClr val="00B050"/>
                </a:solidFill>
              </a:rPr>
              <a:t>become more productive and resilient to burnout</a:t>
            </a:r>
            <a:r>
              <a:rPr lang="en-GB" b="1" dirty="0" smtClean="0">
                <a:solidFill>
                  <a:srgbClr val="00B050"/>
                </a:solidFill>
              </a:rPr>
              <a:t>.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21529" y="3105575"/>
            <a:ext cx="6445562" cy="1486007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description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Lao UI"/>
              </a:rPr>
              <a:t>Building your resilience can help when you need to adapt well in the face of adversity, threats, or even significant sources of stress — such as family and relationship problems, serious health problems, or workplace and financial. </a:t>
            </a:r>
            <a:endParaRPr lang="en-GB" sz="1600" dirty="0" smtClean="0">
              <a:solidFill>
                <a:srgbClr val="0070C0"/>
              </a:solidFill>
              <a:latin typeface="Century Gothic" panose="020B0502020202020204" pitchFamily="34" charset="0"/>
              <a:ea typeface="Calibri" panose="020F0502020204030204" pitchFamily="34" charset="0"/>
              <a:cs typeface="Lao UI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Lao UI"/>
              </a:rPr>
              <a:t>Cost = £150</a:t>
            </a:r>
            <a:endParaRPr lang="en-GB" sz="1600" b="1" dirty="0" smtClean="0">
              <a:solidFill>
                <a:srgbClr val="7030A0"/>
              </a:solidFill>
              <a:latin typeface="Century Gothic" panose="020B0502020202020204" pitchFamily="34" charset="0"/>
              <a:ea typeface="Calibri" panose="020F0502020204030204" pitchFamily="34" charset="0"/>
              <a:cs typeface="Lao UI"/>
            </a:endParaRPr>
          </a:p>
          <a:p>
            <a:endParaRPr lang="en-GB" sz="1600" b="1" dirty="0" smtClean="0">
              <a:latin typeface="Century Gothic" panose="020B0502020202020204" pitchFamily="34" charset="0"/>
            </a:endParaRPr>
          </a:p>
          <a:p>
            <a:endParaRPr lang="en-GB" sz="16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7562"/>
            <a:ext cx="6446584" cy="995298"/>
          </a:xfrm>
          <a:prstGeom prst="rect">
            <a:avLst/>
          </a:prstGeom>
        </p:spPr>
      </p:pic>
      <p:pic>
        <p:nvPicPr>
          <p:cNvPr id="13" name="Picture 2" descr="Lessons from Coronavirus: We Are More Resilient Than We Feel | Psychology  Today U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36" y="189567"/>
            <a:ext cx="738296" cy="735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529" y="4912773"/>
            <a:ext cx="6530249" cy="119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should attend?</a:t>
            </a:r>
          </a:p>
          <a:p>
            <a:pPr algn="just"/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Lao UI"/>
              </a:rPr>
              <a:t>This course is suitable for anyone who wants to strengthen their inner drive and coping mechanisms to avoid the chance of burnout and illness, increasing their productivity.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529" y="6431023"/>
            <a:ext cx="6608878" cy="2076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you will </a:t>
            </a:r>
            <a:r>
              <a:rPr lang="en-GB" sz="1600" b="1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Lao UI"/>
              </a:rPr>
              <a:t>Understand what resilience is and how to develop your </a:t>
            </a:r>
            <a:r>
              <a:rPr lang="en-GB" sz="1600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Lao UI"/>
              </a:rPr>
              <a:t>resilience</a:t>
            </a:r>
            <a:endParaRPr lang="en-GB" sz="1600" dirty="0">
              <a:solidFill>
                <a:srgbClr val="0070C0"/>
              </a:solidFill>
              <a:latin typeface="Century Gothic" panose="020B0502020202020204" pitchFamily="34" charset="0"/>
              <a:ea typeface="Calibri" panose="020F0502020204030204" pitchFamily="34" charset="0"/>
              <a:cs typeface="Lao UI"/>
            </a:endParaRP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Lao UI"/>
              </a:rPr>
              <a:t>Have tools to support your wellbeing </a:t>
            </a: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Lao UI"/>
              </a:rPr>
              <a:t>Take time to “Think about me</a:t>
            </a:r>
            <a:r>
              <a:rPr lang="en-GB" sz="1600" dirty="0" smtClean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Lao UI"/>
              </a:rPr>
              <a:t>”</a:t>
            </a:r>
            <a:endParaRPr lang="en-GB" sz="1600" dirty="0">
              <a:solidFill>
                <a:srgbClr val="0070C0"/>
              </a:solidFill>
              <a:latin typeface="Century Gothic" panose="020B0502020202020204" pitchFamily="34" charset="0"/>
              <a:ea typeface="Calibri" panose="020F0502020204030204" pitchFamily="34" charset="0"/>
              <a:cs typeface="Lao UI"/>
            </a:endParaRPr>
          </a:p>
          <a:p>
            <a:pPr marL="285750" indent="-285750">
              <a:lnSpc>
                <a:spcPct val="110000"/>
              </a:lnSpc>
              <a:spcBef>
                <a:spcPct val="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Lao UI"/>
              </a:rPr>
              <a:t>Form a “Healthy Habit”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GB" sz="1600" dirty="0">
              <a:solidFill>
                <a:srgbClr val="0070C0"/>
              </a:solidFill>
              <a:latin typeface="Century Gothic" panose="020B0502020202020204" pitchFamily="34" charset="0"/>
              <a:ea typeface="Calibri" panose="020F0502020204030204" pitchFamily="34" charset="0"/>
              <a:cs typeface="Lao U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2426" y="7346019"/>
            <a:ext cx="2725148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-16013"/>
            <a:ext cx="6858000" cy="1870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8931349"/>
            <a:ext cx="6858000" cy="21617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63875" y="4320471"/>
            <a:ext cx="6445562" cy="696435"/>
          </a:xfrm>
        </p:spPr>
        <p:txBody>
          <a:bodyPr/>
          <a:lstStyle/>
          <a:p>
            <a:endParaRPr lang="en-GB" sz="1600" b="1" dirty="0" smtClean="0">
              <a:latin typeface="Century Gothic" panose="020B0502020202020204" pitchFamily="34" charset="0"/>
            </a:endParaRPr>
          </a:p>
          <a:p>
            <a:endParaRPr lang="en-GB" sz="1600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41078" y="5015734"/>
            <a:ext cx="6560834" cy="1475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endParaRPr lang="en-GB" sz="1600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GB" sz="1600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Lao UI"/>
              </a:rPr>
              <a:t>To </a:t>
            </a: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Lao UI"/>
              </a:rPr>
              <a:t>book </a:t>
            </a:r>
            <a:r>
              <a:rPr lang="en-GB" sz="1600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Lao UI"/>
              </a:rPr>
              <a:t>your place visit </a:t>
            </a:r>
            <a:r>
              <a:rPr lang="en-GB" sz="1600" dirty="0" smtClean="0">
                <a:latin typeface="Century Gothic" panose="020B0502020202020204" pitchFamily="34" charset="0"/>
                <a:hlinkClick r:id="rId4"/>
              </a:rPr>
              <a:t>Active </a:t>
            </a:r>
            <a:r>
              <a:rPr lang="en-GB" sz="1600" dirty="0">
                <a:latin typeface="Century Gothic" panose="020B0502020202020204" pitchFamily="34" charset="0"/>
                <a:hlinkClick r:id="rId4"/>
              </a:rPr>
              <a:t>classroom sessions - Blackburn with </a:t>
            </a:r>
            <a:r>
              <a:rPr lang="en-GB" sz="1600" dirty="0" err="1">
                <a:latin typeface="Century Gothic" panose="020B0502020202020204" pitchFamily="34" charset="0"/>
                <a:hlinkClick r:id="rId4"/>
              </a:rPr>
              <a:t>Darwen</a:t>
            </a:r>
            <a:r>
              <a:rPr lang="en-GB" sz="1600" dirty="0">
                <a:latin typeface="Century Gothic" panose="020B0502020202020204" pitchFamily="34" charset="0"/>
                <a:hlinkClick r:id="rId4"/>
              </a:rPr>
              <a:t> Learning (</a:t>
            </a:r>
            <a:r>
              <a:rPr lang="en-GB" sz="1600" dirty="0" err="1">
                <a:latin typeface="Century Gothic" panose="020B0502020202020204" pitchFamily="34" charset="0"/>
                <a:hlinkClick r:id="rId4"/>
              </a:rPr>
              <a:t>melearning.university</a:t>
            </a:r>
            <a:r>
              <a:rPr lang="en-GB" sz="1600" dirty="0">
                <a:latin typeface="Century Gothic" panose="020B0502020202020204" pitchFamily="34" charset="0"/>
                <a:hlinkClick r:id="rId4"/>
              </a:rPr>
              <a:t>)</a:t>
            </a:r>
            <a:r>
              <a:rPr lang="en-GB" sz="1600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Lao UI"/>
              </a:rPr>
              <a:t>   </a:t>
            </a:r>
          </a:p>
          <a:p>
            <a:pPr algn="just">
              <a:lnSpc>
                <a:spcPct val="107000"/>
              </a:lnSpc>
            </a:pPr>
            <a:r>
              <a:rPr lang="en-GB" sz="1600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Lao UI"/>
              </a:rPr>
              <a:t>or </a:t>
            </a:r>
            <a:r>
              <a:rPr lang="en-GB" sz="1600" dirty="0" smtClean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Lao UI"/>
              </a:rPr>
              <a:t>please </a:t>
            </a:r>
            <a:r>
              <a:rPr lang="en-GB" sz="1600" dirty="0">
                <a:solidFill>
                  <a:srgbClr val="7030A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Lao UI"/>
              </a:rPr>
              <a:t>email: </a:t>
            </a:r>
            <a:r>
              <a:rPr lang="en-GB" sz="1600" u="sng" dirty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Lao UI"/>
                <a:hlinkClick r:id="rId5"/>
              </a:rPr>
              <a:t>Amanda.Wilkinson@blackburn.gov.uk</a:t>
            </a:r>
            <a:r>
              <a:rPr lang="en-GB" sz="1600" u="sng" dirty="0">
                <a:solidFill>
                  <a:srgbClr val="FFC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Lao UI"/>
              </a:rPr>
              <a:t>  </a:t>
            </a:r>
            <a:endParaRPr lang="en-GB" sz="1600" dirty="0">
              <a:solidFill>
                <a:srgbClr val="FFC000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20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57470"/>
            <a:ext cx="6446584" cy="995298"/>
          </a:xfrm>
          <a:prstGeom prst="rect">
            <a:avLst/>
          </a:prstGeom>
        </p:spPr>
      </p:pic>
      <p:pic>
        <p:nvPicPr>
          <p:cNvPr id="13" name="Picture 2" descr="Lessons from Coronavirus: We Are More Resilient Than We Feel | Psychology  Today U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56" y="171072"/>
            <a:ext cx="727663" cy="7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116107"/>
              </p:ext>
            </p:extLst>
          </p:nvPr>
        </p:nvGraphicFramePr>
        <p:xfrm>
          <a:off x="133290" y="2796359"/>
          <a:ext cx="6591419" cy="17657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8872">
                  <a:extLst>
                    <a:ext uri="{9D8B030D-6E8A-4147-A177-3AD203B41FA5}">
                      <a16:colId xmlns:a16="http://schemas.microsoft.com/office/drawing/2014/main" val="2047567371"/>
                    </a:ext>
                  </a:extLst>
                </a:gridCol>
                <a:gridCol w="1411356">
                  <a:extLst>
                    <a:ext uri="{9D8B030D-6E8A-4147-A177-3AD203B41FA5}">
                      <a16:colId xmlns:a16="http://schemas.microsoft.com/office/drawing/2014/main" val="1155285850"/>
                    </a:ext>
                  </a:extLst>
                </a:gridCol>
                <a:gridCol w="1790381">
                  <a:extLst>
                    <a:ext uri="{9D8B030D-6E8A-4147-A177-3AD203B41FA5}">
                      <a16:colId xmlns:a16="http://schemas.microsoft.com/office/drawing/2014/main" val="1360597385"/>
                    </a:ext>
                  </a:extLst>
                </a:gridCol>
                <a:gridCol w="1280810">
                  <a:extLst>
                    <a:ext uri="{9D8B030D-6E8A-4147-A177-3AD203B41FA5}">
                      <a16:colId xmlns:a16="http://schemas.microsoft.com/office/drawing/2014/main" val="3445315204"/>
                    </a:ext>
                  </a:extLst>
                </a:gridCol>
              </a:tblGrid>
              <a:tr h="229313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Resilience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46A0D8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GB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n-GB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   Wednesday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46A0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en-GB" sz="1400" b="1" baseline="30000" dirty="0" smtClean="0">
                          <a:solidFill>
                            <a:schemeClr val="bg1"/>
                          </a:solidFill>
                        </a:rPr>
                        <a:t>rd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46A0D8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From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9:30 – 11:00 </a:t>
                      </a:r>
                      <a:endParaRPr lang="en-GB" sz="1400" b="1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46A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071412"/>
                  </a:ext>
                </a:extLst>
              </a:tr>
              <a:tr h="229313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Mental Wellbeing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46A0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lang="en-GB" sz="1400" b="1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sz="1400" b="1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46A0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CC99">
                            <a:tint val="66000"/>
                            <a:satMod val="160000"/>
                          </a:srgbClr>
                        </a:gs>
                        <a:gs pos="50000">
                          <a:srgbClr val="00CC99">
                            <a:tint val="44500"/>
                            <a:satMod val="160000"/>
                          </a:srgbClr>
                        </a:gs>
                        <a:gs pos="100000">
                          <a:srgbClr val="00CC99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00321587"/>
                  </a:ext>
                </a:extLst>
              </a:tr>
              <a:tr h="229313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Self - Care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46A0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r>
                        <a:rPr lang="en-GB" sz="1400" b="1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sz="1400" b="1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46A0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CC99">
                            <a:tint val="66000"/>
                            <a:satMod val="160000"/>
                          </a:srgbClr>
                        </a:gs>
                        <a:gs pos="50000">
                          <a:srgbClr val="00CC99">
                            <a:tint val="44500"/>
                            <a:satMod val="160000"/>
                          </a:srgbClr>
                        </a:gs>
                        <a:gs pos="100000">
                          <a:srgbClr val="00CC99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11007093"/>
                  </a:ext>
                </a:extLst>
              </a:tr>
              <a:tr h="333142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Healthy Habit 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46A0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24</a:t>
                      </a:r>
                      <a:r>
                        <a:rPr lang="en-GB" sz="1400" b="1" baseline="30000" dirty="0" smtClean="0">
                          <a:solidFill>
                            <a:schemeClr val="bg1"/>
                          </a:solidFill>
                        </a:rPr>
                        <a:t>th</a:t>
                      </a:r>
                      <a:r>
                        <a:rPr lang="en-GB" sz="14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sz="1400" b="1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46A0D8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dirty="0" smtClean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00CC99">
                            <a:tint val="66000"/>
                            <a:satMod val="160000"/>
                          </a:srgbClr>
                        </a:gs>
                        <a:gs pos="50000">
                          <a:srgbClr val="00CC99">
                            <a:tint val="44500"/>
                            <a:satMod val="160000"/>
                          </a:srgbClr>
                        </a:gs>
                        <a:gs pos="100000">
                          <a:srgbClr val="00CC99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76908003"/>
                  </a:ext>
                </a:extLst>
              </a:tr>
              <a:tr h="357258">
                <a:tc gridSpan="4"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i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To gain the full benefit of the workshop, you must be available to attend all 4 sessions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46A0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1400" b="1" dirty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46A0D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46A0D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 smtClean="0">
                        <a:solidFill>
                          <a:schemeClr val="tx2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46A0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17417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63875" y="1751671"/>
            <a:ext cx="6445562" cy="72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Lao UI"/>
              </a:rPr>
              <a:t>These  bite size sessions will take place over 4 weeks from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Lao UI"/>
              </a:rPr>
              <a:t>09:30 – 11:00 starting on Wednesday 3rd November.</a:t>
            </a:r>
          </a:p>
        </p:txBody>
      </p:sp>
      <p:sp>
        <p:nvSpPr>
          <p:cNvPr id="7" name="Rectangle 6"/>
          <p:cNvSpPr/>
          <p:nvPr/>
        </p:nvSpPr>
        <p:spPr>
          <a:xfrm>
            <a:off x="241078" y="4861768"/>
            <a:ext cx="6368359" cy="33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GB" sz="1600" dirty="0">
                <a:solidFill>
                  <a:srgbClr val="00B050"/>
                </a:solidFill>
                <a:latin typeface="Century Gothic" panose="020B0502020202020204" pitchFamily="34" charset="0"/>
              </a:rPr>
              <a:t>The sessions will be delivered online via Microsoft Teams.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869" y="6456142"/>
            <a:ext cx="4786845" cy="229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4">
      <a:dk1>
        <a:sysClr val="windowText" lastClr="000000"/>
      </a:dk1>
      <a:lt1>
        <a:sysClr val="window" lastClr="FFFFFF"/>
      </a:lt1>
      <a:dk2>
        <a:srgbClr val="1F153C"/>
      </a:dk2>
      <a:lt2>
        <a:srgbClr val="8078B7"/>
      </a:lt2>
      <a:accent1>
        <a:srgbClr val="CE862F"/>
      </a:accent1>
      <a:accent2>
        <a:srgbClr val="D57C6E"/>
      </a:accent2>
      <a:accent3>
        <a:srgbClr val="436D8D"/>
      </a:accent3>
      <a:accent4>
        <a:srgbClr val="BEDA84"/>
      </a:accent4>
      <a:accent5>
        <a:srgbClr val="E2D53F"/>
      </a:accent5>
      <a:accent6>
        <a:srgbClr val="AFC2C1"/>
      </a:accent6>
      <a:hlink>
        <a:srgbClr val="282E76"/>
      </a:hlink>
      <a:folHlink>
        <a:srgbClr val="282E76"/>
      </a:folHlink>
    </a:clrScheme>
    <a:fontScheme name="Custom 51">
      <a:majorFont>
        <a:latin typeface="Adobe Garamond Pro Bold"/>
        <a:ea typeface=""/>
        <a:cs typeface=""/>
      </a:majorFont>
      <a:minorFont>
        <a:latin typeface="Adobe Garamon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ilience and You Advert" id="{8969DB0A-ACE5-4704-A889-E4938FEF8CB8}" vid="{E530B543-004E-438D-BC75-119074CB3B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6e0ed944f324437a1628d920c25a1c7c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edbd56de57fb331bd1e5e8af7e1d85f1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41AEFA-8A23-486A-B9E5-7CADB5303FB2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71BE808-1BA1-4E27-94E8-44A391A438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91CC47-6880-4E9C-8355-5574194BDB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Resilience and You Advert</Template>
  <TotalTime>0</TotalTime>
  <Words>237</Words>
  <Application>Microsoft Office PowerPoint</Application>
  <PresentationFormat>Letter Paper (8.5x11 in)</PresentationFormat>
  <Paragraphs>35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Adobe Garamond Pro</vt:lpstr>
      <vt:lpstr>Adobe Garamond Pro Bold</vt:lpstr>
      <vt:lpstr>Arial</vt:lpstr>
      <vt:lpstr>Calibri</vt:lpstr>
      <vt:lpstr>Century Gothic</vt:lpstr>
      <vt:lpstr>Lao UI</vt:lpstr>
      <vt:lpstr>Times New Roman</vt:lpstr>
      <vt:lpstr>Office Theme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2020-11-26T16:28:08Z</dcterms:created>
  <dcterms:modified xsi:type="dcterms:W3CDTF">2021-10-14T14:46:32Z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