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handoutMasterIdLst>
    <p:handoutMasterId r:id="rId19"/>
  </p:handoutMasterIdLst>
  <p:sldIdLst>
    <p:sldId id="270" r:id="rId3"/>
    <p:sldId id="273" r:id="rId4"/>
    <p:sldId id="277" r:id="rId5"/>
    <p:sldId id="274" r:id="rId6"/>
    <p:sldId id="278" r:id="rId7"/>
    <p:sldId id="279" r:id="rId8"/>
    <p:sldId id="282" r:id="rId9"/>
    <p:sldId id="283" r:id="rId10"/>
    <p:sldId id="291" r:id="rId11"/>
    <p:sldId id="292" r:id="rId12"/>
    <p:sldId id="284" r:id="rId13"/>
    <p:sldId id="293" r:id="rId14"/>
    <p:sldId id="294" r:id="rId15"/>
    <p:sldId id="285" r:id="rId16"/>
    <p:sldId id="287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8" autoAdjust="0"/>
    <p:restoredTop sz="81471" autoAdjust="0"/>
  </p:normalViewPr>
  <p:slideViewPr>
    <p:cSldViewPr>
      <p:cViewPr>
        <p:scale>
          <a:sx n="110" d="100"/>
          <a:sy n="110" d="100"/>
        </p:scale>
        <p:origin x="-19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1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93C8B-BE4A-4E00-8413-BCD1CA89AC0C}" type="datetimeFigureOut">
              <a:rPr lang="en-GB" smtClean="0"/>
              <a:t>10/12/2015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0F8B-BC2A-4C20-AD8D-165795224C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803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E8191-2B2D-466C-B3CA-7939ECD99A37}" type="datetimeFigureOut">
              <a:rPr lang="en-GB" smtClean="0"/>
              <a:t>10/12/2015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245E5-136E-4E12-ACF1-50C643D452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60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Char char="-"/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Char char="-"/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Char char="-"/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Char char="-"/>
              <a:defRPr sz="17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5E81B97-336F-4F99-9025-A7B45B5E4422}" type="slidenum">
              <a:rPr lang="en-GB" sz="1200" b="0" smtClean="0"/>
              <a:pPr eaLnBrk="1" hangingPunct="1"/>
              <a:t>1</a:t>
            </a:fld>
            <a:endParaRPr lang="en-GB" sz="1200" b="0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5709"/>
            <a:ext cx="5438775" cy="4468098"/>
          </a:xfrm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1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Multi-agency Operational Process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Referrals are made to the Transforming Lives Panel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The Panel meets every week - Wednesday afternoon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Cases from Panel assigned to the Locality Team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Case management via Locality Team discuss new cases &amp; existing cases where barriers identified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Format of weekly Case Management Meetings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Meets every Tuesday afternoon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All Key Workers holding live cases attend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Energetic discussions on cases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Format is working well and positive engagement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Establishment of working relationships across services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This has been achieved through co-location of staff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Information Sharing has begun to flow well from both Panel to Case Management meetings AND, within the Locality Teams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5E5-136E-4E12-ACF1-50C643D4522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89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Additional pathways into TL panel have been developed over time and this is demonstrated</a:t>
            </a:r>
            <a:r>
              <a:rPr lang="en-GB" baseline="0" dirty="0" smtClean="0"/>
              <a:t> by the increased number of referrals being received – i.e. 74 in March, 72 in April</a:t>
            </a:r>
          </a:p>
          <a:p>
            <a:r>
              <a:rPr lang="en-GB" baseline="0" dirty="0" smtClean="0"/>
              <a:t>Table highlights the top 6 themes identified on referral forms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5E5-136E-4E12-ACF1-50C643D4522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46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IT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b="1" dirty="0" smtClean="0"/>
              <a:t>Access to own organisation’s systems within the building is limited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b="1" dirty="0" err="1" smtClean="0"/>
              <a:t>Wifi</a:t>
            </a:r>
            <a:r>
              <a:rPr lang="en-GB" b="1" dirty="0" smtClean="0"/>
              <a:t> only just being installed to resolve some IT issues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b="1" dirty="0" smtClean="0"/>
              <a:t>Still need to have full integration of systems – so real time intelligence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Practical element of process could be improved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Case managers still have own organisational processes &amp; systems for collecting case information, which differs from the Transforming Lives System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Scoping the different systems to understand the alignment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Coordination and management of Locality Team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Full time job – to include administration, coordination, support, team building, connectivity to other services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Prioritisation of work force development activity has been challenging due to diary commitments and other pressures within the system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Step Down Approach</a:t>
            </a:r>
          </a:p>
          <a:p>
            <a:pPr lvl="1"/>
            <a:r>
              <a:rPr lang="en-GB" dirty="0" smtClean="0"/>
              <a:t>Also has a Step-Up element at times – this is being closely monitored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5E5-136E-4E12-ACF1-50C643D4522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90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Positive coordination and simplicity of service provision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People are engaging with the process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Improving outcomes for families, children and individuals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Improved their lives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Relationships with Integrated Care Locality Teams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Positive Progress made between Transforming Lives &amp; Integrated Care Locality Teams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Truly integrated package of support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More organisations / services interested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Expressed interest in our integrated approach and interest to participate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Workforce Development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Participation from Locality Teams has been engaging and positive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GB" dirty="0" smtClean="0"/>
              <a:t>Key topics included: developing relationship; Safeguarding; </a:t>
            </a:r>
            <a:r>
              <a:rPr lang="en-GB" dirty="0" err="1" smtClean="0"/>
              <a:t>REACh</a:t>
            </a:r>
            <a:r>
              <a:rPr lang="en-GB" dirty="0" smtClean="0"/>
              <a:t> (ACE); ABCD (asset based community development)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5E5-136E-4E12-ACF1-50C643D4522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1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0BC-C78D-4E5A-92EF-0F37DBD883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864F3-011F-4B1C-A2FC-B10B584774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7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8862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84E2A-4AF7-408F-821A-4F5C979213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7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7147B6-601B-46F6-99F1-36218B2526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9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B40BC-C78D-4E5A-92EF-0F37DBD883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0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7710-DE38-47F1-B245-C4EB6478E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5646-A728-41E7-ACCB-7F30698AE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0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95E0A-A524-4CCA-9BE6-A0CBC8EB6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91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2696-B629-47A2-B3C9-5DF4773626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53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DE2C-86EC-4E89-987F-E10AAD9EDE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98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7909-50DC-4E7E-9A21-4456C77E5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7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E7710-DE38-47F1-B245-C4EB6478E8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07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AFAD-6040-4810-A5C8-AED1447956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7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5AF1-CC45-435D-8E20-32A6ED21DA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0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64F3-011F-4B1C-A2FC-B10B584774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4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4E2A-4AF7-408F-821A-4F5C97921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4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65646-A728-41E7-ACCB-7F30698AE1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1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5E0A-A524-4CCA-9BE6-A0CBC8EB6C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9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2696-B629-47A2-B3C9-5DF477362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3DE2C-86EC-4E89-987F-E10AAD9EDE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2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47909-50DC-4E7E-9A21-4456C77E59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1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FAFAD-6040-4810-A5C8-AED1447956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1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25AF1-CC45-435D-8E20-32A6ED21DA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49" tIns="49624" rIns="99249" bIns="49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49" tIns="49624" rIns="99249" bIns="49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49" tIns="49624" rIns="99249" bIns="49624" numCol="1" anchor="t" anchorCtr="0" compatLnSpc="1">
            <a:prstTxWarp prst="textNoShape">
              <a:avLst/>
            </a:prstTxWarp>
          </a:bodyPr>
          <a:lstStyle>
            <a:lvl1pPr algn="l" defTabSz="992188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500" b="0"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49" tIns="49624" rIns="99249" bIns="49624" numCol="1" anchor="t" anchorCtr="0" compatLnSpc="1">
            <a:prstTxWarp prst="textNoShape">
              <a:avLst/>
            </a:prstTxWarp>
          </a:bodyPr>
          <a:lstStyle>
            <a:lvl1pPr defTabSz="992188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500" b="0"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49" tIns="49624" rIns="99249" bIns="49624" numCol="1" anchor="t" anchorCtr="0" compatLnSpc="1">
            <a:prstTxWarp prst="textNoShape">
              <a:avLst/>
            </a:prstTxWarp>
          </a:bodyPr>
          <a:lstStyle>
            <a:lvl1pPr algn="r" defTabSz="992188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500" b="0">
                <a:ea typeface="+mn-ea"/>
              </a:defRPr>
            </a:lvl1pPr>
          </a:lstStyle>
          <a:p>
            <a:fld id="{1A07E468-307C-4235-903B-245A3C950F0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47463" name="Picture 7" descr="top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4" name="Picture 8" descr="bottom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8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22" charset="-128"/>
        </a:defRPr>
      </a:lvl2pPr>
      <a:lvl3pPr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22" charset="-128"/>
        </a:defRPr>
      </a:lvl3pPr>
      <a:lvl4pPr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22" charset="-128"/>
        </a:defRPr>
      </a:lvl4pPr>
      <a:lvl5pPr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22" charset="-128"/>
        </a:defRPr>
      </a:lvl5pPr>
      <a:lvl6pPr marL="457200"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22" charset="-128"/>
        </a:defRPr>
      </a:lvl6pPr>
      <a:lvl7pPr marL="914400"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22" charset="-128"/>
        </a:defRPr>
      </a:lvl7pPr>
      <a:lvl8pPr marL="1371600"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22" charset="-128"/>
        </a:defRPr>
      </a:lvl8pPr>
      <a:lvl9pPr marL="1828800" algn="l" defTabSz="992188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22" charset="-128"/>
        </a:defRPr>
      </a:lvl9pPr>
    </p:titleStyle>
    <p:bodyStyle>
      <a:lvl1pPr marL="371475" indent="-371475" algn="l" defTabSz="992188" rtl="0" fontAlgn="base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</a:defRPr>
      </a:lvl2pPr>
      <a:lvl3pPr marL="1239838" indent="-247650" algn="l" defTabSz="992188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736725" indent="-247650" algn="l" defTabSz="992188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233613" indent="-249238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690813" indent="-249238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3148013" indent="-249238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605213" indent="-249238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4062413" indent="-249238" algn="l" defTabSz="99218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7E468-307C-4235-903B-245A3C950F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topba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ottom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980728"/>
            <a:ext cx="7560840" cy="396044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chemeClr val="tx1"/>
                </a:solidFill>
              </a:rPr>
              <a:t>Blackburn with </a:t>
            </a:r>
            <a:r>
              <a:rPr lang="en-GB" sz="4800" b="1" dirty="0" err="1" smtClean="0">
                <a:solidFill>
                  <a:schemeClr val="tx1"/>
                </a:solidFill>
              </a:rPr>
              <a:t>Darwen</a:t>
            </a:r>
            <a:r>
              <a:rPr lang="en-GB" sz="4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sz="4800" b="1" dirty="0" smtClean="0">
                <a:solidFill>
                  <a:schemeClr val="tx1"/>
                </a:solidFill>
              </a:rPr>
              <a:t>Joint Health &amp; Wellbeing Strategy</a:t>
            </a:r>
          </a:p>
          <a:p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GB" sz="3600" b="1" dirty="0" smtClean="0">
                <a:solidFill>
                  <a:schemeClr val="tx1"/>
                </a:solidFill>
              </a:rPr>
              <a:t>Local Public Service Board 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30</a:t>
            </a:r>
            <a:r>
              <a:rPr lang="en-GB" sz="28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2800" b="1" dirty="0" smtClean="0">
                <a:solidFill>
                  <a:schemeClr val="tx1"/>
                </a:solidFill>
              </a:rPr>
              <a:t> April 2015</a:t>
            </a:r>
          </a:p>
        </p:txBody>
      </p:sp>
    </p:spTree>
    <p:extLst>
      <p:ext uri="{BB962C8B-B14F-4D97-AF65-F5344CB8AC3E}">
        <p14:creationId xmlns:p14="http://schemas.microsoft.com/office/powerpoint/2010/main" val="13023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417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Integrated Care Locality Team</a:t>
            </a:r>
            <a:endParaRPr lang="en-GB" sz="2400" b="1" dirty="0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7082"/>
            <a:ext cx="8856984" cy="611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1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Locality Working: Process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1256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Multi-agency Operational Process</a:t>
            </a:r>
          </a:p>
          <a:p>
            <a:pPr lvl="1"/>
            <a:r>
              <a:rPr lang="en-GB" dirty="0" smtClean="0"/>
              <a:t>Weekly Referrals to a Multi Agency Panel</a:t>
            </a:r>
          </a:p>
          <a:p>
            <a:pPr lvl="1"/>
            <a:r>
              <a:rPr lang="en-GB" dirty="0" smtClean="0"/>
              <a:t>Case management to understand whole needs of cases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Co-location of staff</a:t>
            </a:r>
          </a:p>
          <a:p>
            <a:pPr marL="914400" lvl="1" indent="-514350"/>
            <a:r>
              <a:rPr lang="en-GB" dirty="0" smtClean="0"/>
              <a:t>Enabled sharing of information to flow well across agencies</a:t>
            </a:r>
          </a:p>
          <a:p>
            <a:pPr marL="914400" lvl="1" indent="-514350"/>
            <a:r>
              <a:rPr lang="en-GB" dirty="0" smtClean="0"/>
              <a:t>Improved communication, energetic discussions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Cases have one named person</a:t>
            </a:r>
          </a:p>
          <a:p>
            <a:pPr lvl="1"/>
            <a:r>
              <a:rPr lang="en-GB" dirty="0" smtClean="0"/>
              <a:t>Streamlined approach, less complicated</a:t>
            </a:r>
          </a:p>
        </p:txBody>
      </p:sp>
    </p:spTree>
    <p:extLst>
      <p:ext uri="{BB962C8B-B14F-4D97-AF65-F5344CB8AC3E}">
        <p14:creationId xmlns:p14="http://schemas.microsoft.com/office/powerpoint/2010/main" val="7688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Transforming Lives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487 referrals to Transforming Lives Panel (June 2014 – April 2015)</a:t>
            </a:r>
          </a:p>
          <a:p>
            <a:pPr lvl="1"/>
            <a:r>
              <a:rPr lang="en-GB" sz="2400" dirty="0"/>
              <a:t>72 referrals received April 2015</a:t>
            </a:r>
          </a:p>
          <a:p>
            <a:pPr lvl="1"/>
            <a:r>
              <a:rPr lang="en-GB" sz="2400" dirty="0" smtClean="0"/>
              <a:t>60 active Transforming Lives cases in East locality  </a:t>
            </a:r>
          </a:p>
          <a:p>
            <a:r>
              <a:rPr lang="en-GB" sz="2800" dirty="0" smtClean="0"/>
              <a:t>Key themes</a:t>
            </a:r>
            <a:endParaRPr lang="en-GB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88544"/>
            <a:ext cx="7776864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8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ILT – progress to date: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GB" dirty="0" smtClean="0"/>
              <a:t>Integrated </a:t>
            </a:r>
            <a:r>
              <a:rPr lang="en-GB" dirty="0"/>
              <a:t>Care Locality team activity - January 2015 – April 2015: </a:t>
            </a:r>
          </a:p>
          <a:p>
            <a:pPr lvl="1"/>
            <a:r>
              <a:rPr lang="en-GB" dirty="0" smtClean="0"/>
              <a:t>792 </a:t>
            </a:r>
            <a:r>
              <a:rPr lang="en-GB" dirty="0"/>
              <a:t>cases discussed with GP Practices across </a:t>
            </a:r>
            <a:r>
              <a:rPr lang="en-GB" dirty="0" err="1"/>
              <a:t>BwD</a:t>
            </a:r>
            <a:endParaRPr lang="en-GB" dirty="0"/>
          </a:p>
          <a:p>
            <a:pPr lvl="1"/>
            <a:r>
              <a:rPr lang="en-GB" dirty="0" smtClean="0"/>
              <a:t>303 </a:t>
            </a:r>
            <a:r>
              <a:rPr lang="en-GB" dirty="0"/>
              <a:t>cases have been part of case management discussions at weekly integrated care team meetings across the 4 localities </a:t>
            </a:r>
          </a:p>
          <a:p>
            <a:pPr lvl="1"/>
            <a:endParaRPr lang="en-GB" sz="1100" dirty="0"/>
          </a:p>
          <a:p>
            <a:pPr lvl="1"/>
            <a:endParaRPr lang="en-GB" sz="1100" dirty="0" smtClean="0"/>
          </a:p>
          <a:p>
            <a:pPr lvl="1"/>
            <a:endParaRPr lang="en-GB" sz="1100" dirty="0"/>
          </a:p>
          <a:p>
            <a:pPr lvl="1"/>
            <a:endParaRPr lang="en-GB" sz="1100" dirty="0" smtClean="0"/>
          </a:p>
          <a:p>
            <a:pPr marL="457200" lvl="1" indent="0" algn="ctr">
              <a:buNone/>
            </a:pPr>
            <a:r>
              <a:rPr lang="en-GB" sz="1400" u="sng" dirty="0" smtClean="0"/>
              <a:t>Please note - There is cross over between weekly and GP discussions </a:t>
            </a:r>
            <a:endParaRPr lang="en-GB" sz="1400" u="sng" dirty="0"/>
          </a:p>
        </p:txBody>
      </p:sp>
    </p:spTree>
    <p:extLst>
      <p:ext uri="{BB962C8B-B14F-4D97-AF65-F5344CB8AC3E}">
        <p14:creationId xmlns:p14="http://schemas.microsoft.com/office/powerpoint/2010/main" val="156235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Locality Working: Challenges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272808" cy="381642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b="1" dirty="0"/>
              <a:t>IT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Element of the process can still be improved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Coordination and management of Locality Team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Step Down Approach</a:t>
            </a:r>
          </a:p>
        </p:txBody>
      </p:sp>
    </p:spTree>
    <p:extLst>
      <p:ext uri="{BB962C8B-B14F-4D97-AF65-F5344CB8AC3E}">
        <p14:creationId xmlns:p14="http://schemas.microsoft.com/office/powerpoint/2010/main" val="27631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34082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Locality Working: Strengths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468052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Positive coordination and simplicity of service </a:t>
            </a:r>
            <a:r>
              <a:rPr lang="en-GB" dirty="0" smtClean="0"/>
              <a:t>provision for the people of BwD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Integration of care, within both team and between Transforming Lives / Integrated Care Locality Teams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More </a:t>
            </a:r>
            <a:r>
              <a:rPr lang="en-GB" dirty="0"/>
              <a:t>organisations / services </a:t>
            </a:r>
            <a:r>
              <a:rPr lang="en-GB" dirty="0" smtClean="0"/>
              <a:t>interested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Workforce Development Participation – engaging and positive</a:t>
            </a:r>
          </a:p>
        </p:txBody>
      </p:sp>
    </p:spTree>
    <p:extLst>
      <p:ext uri="{BB962C8B-B14F-4D97-AF65-F5344CB8AC3E}">
        <p14:creationId xmlns:p14="http://schemas.microsoft.com/office/powerpoint/2010/main" val="3360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Joint Health &amp; Wellbeing Strategy – </a:t>
            </a:r>
            <a:br>
              <a:rPr lang="en-GB" sz="4000" b="1" dirty="0" smtClean="0"/>
            </a:br>
            <a:r>
              <a:rPr lang="en-GB" sz="4000" b="1" dirty="0" smtClean="0"/>
              <a:t>What is it?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352928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2800" dirty="0" smtClean="0"/>
              <a:t>The overarching plan </a:t>
            </a:r>
            <a:r>
              <a:rPr lang="en-GB" sz="2800" dirty="0"/>
              <a:t>through which the public, </a:t>
            </a:r>
            <a:r>
              <a:rPr lang="en-GB" sz="2800" dirty="0" smtClean="0"/>
              <a:t>private, community </a:t>
            </a:r>
            <a:r>
              <a:rPr lang="en-GB" sz="2800" dirty="0"/>
              <a:t>and voluntary sectors, as well </a:t>
            </a:r>
            <a:r>
              <a:rPr lang="en-GB" sz="2800" dirty="0" smtClean="0"/>
              <a:t>as residents </a:t>
            </a:r>
            <a:r>
              <a:rPr lang="en-GB" sz="2800" dirty="0"/>
              <a:t>themselves, will work together </a:t>
            </a:r>
            <a:r>
              <a:rPr lang="en-GB" sz="2800" dirty="0" smtClean="0"/>
              <a:t>to improve </a:t>
            </a:r>
            <a:r>
              <a:rPr lang="en-GB" sz="2800" dirty="0"/>
              <a:t>health and wellbeing for and with </a:t>
            </a:r>
            <a:r>
              <a:rPr lang="en-GB" sz="2800" dirty="0" smtClean="0"/>
              <a:t>local people</a:t>
            </a:r>
          </a:p>
          <a:p>
            <a:pPr marL="0" indent="0" algn="ctr">
              <a:buNone/>
            </a:pPr>
            <a:endParaRPr lang="en-GB" sz="105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0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Our Approach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71338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Tackle the wider determinants of health and wellbeing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2800" dirty="0" smtClean="0"/>
              <a:t>Focus on things we can do together to make the biggest difference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2800" dirty="0" smtClean="0"/>
              <a:t>Evidence based action across the life course </a:t>
            </a:r>
            <a:endParaRPr lang="en-GB" sz="2800" dirty="0"/>
          </a:p>
          <a:p>
            <a:pPr lvl="1"/>
            <a:r>
              <a:rPr lang="en-GB" dirty="0" smtClean="0"/>
              <a:t>Start Well (0-25yrs)</a:t>
            </a:r>
          </a:p>
          <a:p>
            <a:pPr lvl="1"/>
            <a:r>
              <a:rPr lang="en-GB" dirty="0" smtClean="0"/>
              <a:t>Live Well (people of working age)</a:t>
            </a:r>
          </a:p>
          <a:p>
            <a:pPr lvl="1"/>
            <a:r>
              <a:rPr lang="en-GB" dirty="0" smtClean="0"/>
              <a:t>Age Well (50+)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96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9" y="476672"/>
            <a:ext cx="89289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9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0695"/>
              </p:ext>
            </p:extLst>
          </p:nvPr>
        </p:nvGraphicFramePr>
        <p:xfrm>
          <a:off x="0" y="-163225"/>
          <a:ext cx="9143999" cy="750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/>
                <a:gridCol w="1440160"/>
                <a:gridCol w="360040"/>
                <a:gridCol w="432048"/>
                <a:gridCol w="432048"/>
                <a:gridCol w="4499991"/>
              </a:tblGrid>
              <a:tr h="349263">
                <a:tc gridSpan="6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Blackburn</a:t>
                      </a:r>
                      <a:r>
                        <a:rPr lang="en-GB" sz="2000" baseline="0" dirty="0" smtClean="0"/>
                        <a:t> with </a:t>
                      </a:r>
                      <a:r>
                        <a:rPr lang="en-GB" sz="2000" baseline="0" dirty="0" err="1" smtClean="0"/>
                        <a:t>Darwen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Health &amp; Wellbeing Strategy</a:t>
                      </a:r>
                      <a:r>
                        <a:rPr lang="en-GB" sz="2000" baseline="0" dirty="0" smtClean="0"/>
                        <a:t>  2015  -  2018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6134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Challenges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Principles</a:t>
                      </a:r>
                      <a:endParaRPr lang="en-GB" sz="16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Cross Cutting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Priorities</a:t>
                      </a:r>
                      <a:endParaRPr lang="en-GB" sz="1600" b="1" dirty="0"/>
                    </a:p>
                  </a:txBody>
                  <a:tcPr/>
                </a:tc>
              </a:tr>
              <a:tr h="2123864"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7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Poverty, deprivation and disadvantage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Unemployment and </a:t>
                      </a:r>
                      <a:r>
                        <a:rPr lang="en-GB" sz="1600" dirty="0" err="1" smtClean="0"/>
                        <a:t>worklessness</a:t>
                      </a:r>
                      <a:endParaRPr lang="en-GB" sz="16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5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Impact of alcohol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Quality</a:t>
                      </a:r>
                      <a:r>
                        <a:rPr lang="en-GB" sz="1600" baseline="0" dirty="0" smtClean="0"/>
                        <a:t> &amp; </a:t>
                      </a:r>
                      <a:r>
                        <a:rPr lang="en-GB" sz="1600" dirty="0" smtClean="0"/>
                        <a:t>diversity of housing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5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Fuel poverty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5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Health outcomes in children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5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Premature mortality and disability from long term conditions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Older people needing support to remain independent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5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Social isolation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7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Work together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Build on strengths (assets)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Good governance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Integration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Addressing inequalities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(fairness)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Health in all policies including social value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Identification, prevention &amp; early intervention</a:t>
                      </a:r>
                      <a:endParaRPr lang="en-GB" sz="1600" b="0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Positive mental health &amp; wellbeing</a:t>
                      </a:r>
                      <a:endParaRPr lang="en-GB" sz="1600" b="0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 smtClean="0"/>
                        <a:t>Poverty &amp; financial inclusion</a:t>
                      </a:r>
                      <a:endParaRPr lang="en-GB" sz="1600" b="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Start well</a:t>
                      </a:r>
                      <a:r>
                        <a:rPr lang="en-GB" sz="1600" b="1" baseline="0" dirty="0" smtClean="0"/>
                        <a:t> (0-25yrs):</a:t>
                      </a:r>
                    </a:p>
                    <a:p>
                      <a:endParaRPr lang="en-GB" sz="300" b="1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aseline="0" dirty="0" smtClean="0"/>
                        <a:t>Ensure an effective multi-agency Early Help offer provides the right help at the right time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aseline="0" dirty="0" smtClean="0"/>
                        <a:t>Support families through a consistent approach to parenting skills and support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baseline="0" dirty="0" smtClean="0"/>
                        <a:t>Improve children and young people’s emotional health and wellbeing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i="0" baseline="0" dirty="0" smtClean="0"/>
                        <a:t>Embed routine enquiries about childhood adversity into everyday practice</a:t>
                      </a:r>
                    </a:p>
                    <a:p>
                      <a:endParaRPr lang="en-GB" sz="300" baseline="0" dirty="0" smtClean="0"/>
                    </a:p>
                  </a:txBody>
                  <a:tcPr/>
                </a:tc>
              </a:tr>
              <a:tr h="192094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Live Well (working age):</a:t>
                      </a:r>
                    </a:p>
                    <a:p>
                      <a:endParaRPr lang="en-GB" sz="1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 smtClean="0"/>
                        <a:t>Support opportunities for employers to improve workplace health and wellbeing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3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 smtClean="0"/>
                        <a:t>Ensure people have opportunities to live in healthy homes and neighbourhoods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2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600" dirty="0" smtClean="0"/>
                        <a:t>Encourage people to take control of their own health and wellbeing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GB" sz="100" dirty="0"/>
                    </a:p>
                  </a:txBody>
                  <a:tcPr/>
                </a:tc>
              </a:tr>
              <a:tr h="196542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Age Well (50+):</a:t>
                      </a:r>
                    </a:p>
                    <a:p>
                      <a:pPr algn="l"/>
                      <a:endParaRPr lang="en-GB" sz="1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Develop </a:t>
                      </a:r>
                      <a:r>
                        <a:rPr lang="en-GB" sz="16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BwD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as a dementia friendly community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Increase support to reduce social isolation and loneliness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Tackle the wider determinants of health of older people including finance, employment, housing and fuel poverty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Develop the local integrated service offer to promote independence </a:t>
                      </a:r>
                    </a:p>
                    <a:p>
                      <a:r>
                        <a:rPr lang="en-GB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	</a:t>
                      </a:r>
                    </a:p>
                    <a:p>
                      <a:endParaRPr lang="en-GB" sz="100" dirty="0" smtClean="0"/>
                    </a:p>
                    <a:p>
                      <a:endParaRPr lang="en-GB" sz="1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5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02050" y="965344"/>
            <a:ext cx="2673350" cy="1503363"/>
          </a:xfrm>
          <a:prstGeom prst="rect">
            <a:avLst/>
          </a:prstGeom>
          <a:solidFill>
            <a:srgbClr val="DCE6F2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Blackburn with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Darwen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Health and Wellbeing Board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3702050" y="2618739"/>
            <a:ext cx="2667000" cy="587375"/>
          </a:xfrm>
          <a:prstGeom prst="rect">
            <a:avLst/>
          </a:prstGeom>
          <a:solidFill>
            <a:srgbClr val="DCE6F2"/>
          </a:solidFill>
          <a:ln w="25400">
            <a:solidFill>
              <a:srgbClr val="92D050"/>
            </a:solidFill>
            <a:prstDash val="sys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Virtual Executive &amp; Officer Group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supporting effective operation &amp; ongoing</a:t>
            </a: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development of the Board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7475106" cy="74878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Blackburn with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Darwen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Health &amp; Wellbeing Board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System Governance Structure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0738" y="965200"/>
            <a:ext cx="2346325" cy="908050"/>
          </a:xfrm>
          <a:prstGeom prst="rect">
            <a:avLst/>
          </a:prstGeom>
          <a:solidFill>
            <a:srgbClr val="DCE6F2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Blackburn with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Darwen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Council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Executive Board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Overview &amp; Scrutiny Committee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Local Strategic Partnership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6744811" y="997314"/>
            <a:ext cx="2182177" cy="1101736"/>
          </a:xfrm>
          <a:prstGeom prst="rect">
            <a:avLst/>
          </a:prstGeom>
          <a:solidFill>
            <a:srgbClr val="DCE6F2"/>
          </a:solidFill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Blackburn with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Darwen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CCG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Governing Body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Clinical Senate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Commissioning Business Group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Quality Performance Committee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582693" y="228600"/>
            <a:ext cx="1065213" cy="701675"/>
          </a:xfrm>
          <a:prstGeom prst="rect">
            <a:avLst/>
          </a:prstGeom>
          <a:solidFill>
            <a:srgbClr val="DCE6F2"/>
          </a:solidFill>
          <a:ln w="2540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NHS England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404653" y="2079134"/>
            <a:ext cx="1033463" cy="1333182"/>
          </a:xfrm>
          <a:prstGeom prst="rect">
            <a:avLst/>
          </a:prstGeom>
          <a:solidFill>
            <a:srgbClr val="DCE6F2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Blackburn with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Darwen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Adults &amp; Children’s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Safeguarding Boards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269875" y="3817934"/>
            <a:ext cx="3587750" cy="1430337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JHWS Delivery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JHWS </a:t>
            </a: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Programme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areas 1-3: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Start Well: 	Children’s Partnership Board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Live Well:	Prosperous Group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Age Well: 	50+ Partnership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Joint Health &amp; Wellbeing Strategy Leads Group </a:t>
            </a:r>
            <a:endParaRPr kumimoji="0" lang="en-US" alt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4203700" y="3810776"/>
            <a:ext cx="1863725" cy="1422399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uality &amp; performance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JSNA Leadership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Group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Integrated Performance Group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6348298" y="3810776"/>
            <a:ext cx="2668067" cy="1422400"/>
          </a:xfrm>
          <a:prstGeom prst="rect">
            <a:avLst/>
          </a:prstGeom>
          <a:solidFill>
            <a:srgbClr val="DCE6F2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Integrated Commissioning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Executive Joint Commissioning Group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Joint Commissioning and Recommendation Group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Integrated Care </a:t>
            </a:r>
            <a:r>
              <a:rPr kumimoji="0" lang="en-US" altLang="en-US" sz="1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Programme</a:t>
            </a: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(0-25s, complex adults, frail elderly)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135562" y="2468707"/>
            <a:ext cx="0" cy="150032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6389891" y="1301547"/>
            <a:ext cx="354920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3147060" y="1284287"/>
            <a:ext cx="532130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9" name="Straight Connector 18"/>
          <p:cNvCxnSpPr>
            <a:endCxn id="14" idx="0"/>
          </p:cNvCxnSpPr>
          <p:nvPr/>
        </p:nvCxnSpPr>
        <p:spPr>
          <a:xfrm>
            <a:off x="7682331" y="3684587"/>
            <a:ext cx="1" cy="126189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>
            <a:off x="5135562" y="3206114"/>
            <a:ext cx="0" cy="582591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>
            <a:off x="1848744" y="3684587"/>
            <a:ext cx="0" cy="126189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>
            <a:off x="1848744" y="3684587"/>
            <a:ext cx="5833587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>
            <a:off x="3857625" y="4409555"/>
            <a:ext cx="336347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>
            <a:off x="6067425" y="4409555"/>
            <a:ext cx="280873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>
            <a:off x="8388424" y="2099050"/>
            <a:ext cx="7620" cy="1678407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803717" y="2208238"/>
            <a:ext cx="1190625" cy="854075"/>
          </a:xfrm>
          <a:prstGeom prst="rect">
            <a:avLst/>
          </a:prstGeom>
          <a:solidFill>
            <a:srgbClr val="DCE6F2"/>
          </a:solidFill>
          <a:ln w="25400">
            <a:solidFill>
              <a:srgbClr val="D9959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Healthwatch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Blackburn with </a:t>
            </a: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Darwen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1927657" y="5496890"/>
            <a:ext cx="1349375" cy="1070497"/>
          </a:xfrm>
          <a:prstGeom prst="rect">
            <a:avLst/>
          </a:prstGeom>
          <a:solidFill>
            <a:srgbClr val="DCE6F2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Locality Delivery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North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Health &amp; social care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Early Help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Transforming Lives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91030" y="5390471"/>
            <a:ext cx="6224270" cy="128333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659188" y="5301208"/>
            <a:ext cx="3317875" cy="2455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Locality delivery mechanisms to be agreed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994342" y="2758425"/>
            <a:ext cx="412591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 flipV="1">
            <a:off x="3400742" y="1753870"/>
            <a:ext cx="0" cy="1004555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>
            <a:off x="3413125" y="1753870"/>
            <a:ext cx="329276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36" name="Straight Connector 35"/>
          <p:cNvCxnSpPr/>
          <p:nvPr/>
        </p:nvCxnSpPr>
        <p:spPr>
          <a:xfrm flipV="1">
            <a:off x="2399029" y="1873250"/>
            <a:ext cx="0" cy="300095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>
            <a:off x="921384" y="3489024"/>
            <a:ext cx="2479358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cxnSp>
        <p:nvCxnSpPr>
          <p:cNvPr id="38" name="Straight Connector 37"/>
          <p:cNvCxnSpPr/>
          <p:nvPr/>
        </p:nvCxnSpPr>
        <p:spPr>
          <a:xfrm flipH="1" flipV="1">
            <a:off x="3400743" y="2758426"/>
            <a:ext cx="6190" cy="738983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814706" y="2483774"/>
            <a:ext cx="1320800" cy="606931"/>
          </a:xfrm>
          <a:prstGeom prst="rect">
            <a:avLst/>
          </a:prstGeom>
          <a:solidFill>
            <a:srgbClr val="DCE6F2"/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Local Public Service Board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375400" y="2256147"/>
            <a:ext cx="1099706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4" name="Straight Connector 43"/>
          <p:cNvCxnSpPr>
            <a:endCxn id="31" idx="0"/>
          </p:cNvCxnSpPr>
          <p:nvPr/>
        </p:nvCxnSpPr>
        <p:spPr>
          <a:xfrm>
            <a:off x="7475106" y="2242329"/>
            <a:ext cx="0" cy="241445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3519285" y="5503729"/>
            <a:ext cx="1349375" cy="1070496"/>
          </a:xfrm>
          <a:prstGeom prst="rect">
            <a:avLst/>
          </a:prstGeom>
          <a:solidFill>
            <a:srgbClr val="DCE6F2"/>
          </a:solidFill>
          <a:ln w="25400">
            <a:solidFill>
              <a:srgbClr val="4F62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Locality Delivery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East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Health &amp; social care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Early Help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Transforming Lives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5135562" y="5496889"/>
            <a:ext cx="1349375" cy="1070497"/>
          </a:xfrm>
          <a:prstGeom prst="rect">
            <a:avLst/>
          </a:prstGeom>
          <a:solidFill>
            <a:srgbClr val="DCE6F2"/>
          </a:solidFill>
          <a:ln w="25400">
            <a:solidFill>
              <a:srgbClr val="4F62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Locality Delivery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West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Health &amp; social care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Early Help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Transforming Lives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6695961" y="5496890"/>
            <a:ext cx="1349375" cy="1070495"/>
          </a:xfrm>
          <a:prstGeom prst="rect">
            <a:avLst/>
          </a:prstGeom>
          <a:solidFill>
            <a:srgbClr val="DCE6F2"/>
          </a:solidFill>
          <a:ln w="25400">
            <a:solidFill>
              <a:srgbClr val="4F62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Locality Delivery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Darwen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Health &amp; social care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Early Help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Transforming Lives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9" name="Rectangle 65"/>
          <p:cNvSpPr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Connector 76"/>
          <p:cNvCxnSpPr>
            <a:endCxn id="11" idx="2"/>
          </p:cNvCxnSpPr>
          <p:nvPr/>
        </p:nvCxnSpPr>
        <p:spPr>
          <a:xfrm flipH="1" flipV="1">
            <a:off x="921385" y="3412316"/>
            <a:ext cx="2193" cy="85093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ysDash"/>
          </a:ln>
          <a:effectLst/>
        </p:spPr>
      </p:cxnSp>
    </p:spTree>
    <p:extLst>
      <p:ext uri="{BB962C8B-B14F-4D97-AF65-F5344CB8AC3E}">
        <p14:creationId xmlns:p14="http://schemas.microsoft.com/office/powerpoint/2010/main" val="516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612560" cy="7101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2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592" y="1368103"/>
            <a:ext cx="8551880" cy="4149129"/>
            <a:chOff x="0" y="0"/>
            <a:chExt cx="8217535" cy="3727048"/>
          </a:xfrm>
        </p:grpSpPr>
        <p:sp>
          <p:nvSpPr>
            <p:cNvPr id="3" name="Rectangle 16"/>
            <p:cNvSpPr/>
            <p:nvPr/>
          </p:nvSpPr>
          <p:spPr>
            <a:xfrm>
              <a:off x="0" y="2743200"/>
              <a:ext cx="8217535" cy="983848"/>
            </a:xfrm>
            <a:custGeom>
              <a:avLst/>
              <a:gdLst>
                <a:gd name="connsiteX0" fmla="*/ 0 w 8352928"/>
                <a:gd name="connsiteY0" fmla="*/ 0 h 504056"/>
                <a:gd name="connsiteX1" fmla="*/ 8352928 w 8352928"/>
                <a:gd name="connsiteY1" fmla="*/ 0 h 504056"/>
                <a:gd name="connsiteX2" fmla="*/ 8352928 w 8352928"/>
                <a:gd name="connsiteY2" fmla="*/ 504056 h 504056"/>
                <a:gd name="connsiteX3" fmla="*/ 0 w 8352928"/>
                <a:gd name="connsiteY3" fmla="*/ 504056 h 504056"/>
                <a:gd name="connsiteX4" fmla="*/ 0 w 8352928"/>
                <a:gd name="connsiteY4" fmla="*/ 0 h 504056"/>
                <a:gd name="connsiteX0" fmla="*/ 298174 w 8651102"/>
                <a:gd name="connsiteY0" fmla="*/ 0 h 533873"/>
                <a:gd name="connsiteX1" fmla="*/ 8651102 w 8651102"/>
                <a:gd name="connsiteY1" fmla="*/ 0 h 533873"/>
                <a:gd name="connsiteX2" fmla="*/ 8651102 w 8651102"/>
                <a:gd name="connsiteY2" fmla="*/ 504056 h 533873"/>
                <a:gd name="connsiteX3" fmla="*/ 0 w 8651102"/>
                <a:gd name="connsiteY3" fmla="*/ 533873 h 533873"/>
                <a:gd name="connsiteX4" fmla="*/ 298174 w 8651102"/>
                <a:gd name="connsiteY4" fmla="*/ 0 h 53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102" h="533873">
                  <a:moveTo>
                    <a:pt x="298174" y="0"/>
                  </a:moveTo>
                  <a:lnTo>
                    <a:pt x="8651102" y="0"/>
                  </a:lnTo>
                  <a:lnTo>
                    <a:pt x="8651102" y="504056"/>
                  </a:lnTo>
                  <a:lnTo>
                    <a:pt x="0" y="533873"/>
                  </a:lnTo>
                  <a:lnTo>
                    <a:pt x="29817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Fully Resilient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" name="Rectangle 15"/>
            <p:cNvSpPr/>
            <p:nvPr/>
          </p:nvSpPr>
          <p:spPr>
            <a:xfrm>
              <a:off x="601883" y="2037144"/>
              <a:ext cx="6874510" cy="693420"/>
            </a:xfrm>
            <a:custGeom>
              <a:avLst/>
              <a:gdLst>
                <a:gd name="connsiteX0" fmla="*/ 0 w 8136904"/>
                <a:gd name="connsiteY0" fmla="*/ 0 h 504056"/>
                <a:gd name="connsiteX1" fmla="*/ 8136904 w 8136904"/>
                <a:gd name="connsiteY1" fmla="*/ 0 h 504056"/>
                <a:gd name="connsiteX2" fmla="*/ 8136904 w 8136904"/>
                <a:gd name="connsiteY2" fmla="*/ 504056 h 504056"/>
                <a:gd name="connsiteX3" fmla="*/ 0 w 8136904"/>
                <a:gd name="connsiteY3" fmla="*/ 504056 h 504056"/>
                <a:gd name="connsiteX4" fmla="*/ 0 w 8136904"/>
                <a:gd name="connsiteY4" fmla="*/ 0 h 504056"/>
                <a:gd name="connsiteX0" fmla="*/ 149087 w 8136904"/>
                <a:gd name="connsiteY0" fmla="*/ 0 h 513995"/>
                <a:gd name="connsiteX1" fmla="*/ 8136904 w 8136904"/>
                <a:gd name="connsiteY1" fmla="*/ 9939 h 513995"/>
                <a:gd name="connsiteX2" fmla="*/ 8136904 w 8136904"/>
                <a:gd name="connsiteY2" fmla="*/ 513995 h 513995"/>
                <a:gd name="connsiteX3" fmla="*/ 0 w 8136904"/>
                <a:gd name="connsiteY3" fmla="*/ 513995 h 513995"/>
                <a:gd name="connsiteX4" fmla="*/ 149087 w 8136904"/>
                <a:gd name="connsiteY4" fmla="*/ 0 h 513995"/>
                <a:gd name="connsiteX0" fmla="*/ 188844 w 8136904"/>
                <a:gd name="connsiteY0" fmla="*/ 0 h 513995"/>
                <a:gd name="connsiteX1" fmla="*/ 8136904 w 8136904"/>
                <a:gd name="connsiteY1" fmla="*/ 9939 h 513995"/>
                <a:gd name="connsiteX2" fmla="*/ 8136904 w 8136904"/>
                <a:gd name="connsiteY2" fmla="*/ 513995 h 513995"/>
                <a:gd name="connsiteX3" fmla="*/ 0 w 8136904"/>
                <a:gd name="connsiteY3" fmla="*/ 513995 h 513995"/>
                <a:gd name="connsiteX4" fmla="*/ 188844 w 8136904"/>
                <a:gd name="connsiteY4" fmla="*/ 0 h 51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6904" h="513995">
                  <a:moveTo>
                    <a:pt x="188844" y="0"/>
                  </a:moveTo>
                  <a:lnTo>
                    <a:pt x="8136904" y="9939"/>
                  </a:lnTo>
                  <a:lnTo>
                    <a:pt x="8136904" y="513995"/>
                  </a:lnTo>
                  <a:lnTo>
                    <a:pt x="0" y="513995"/>
                  </a:lnTo>
                  <a:lnTo>
                    <a:pt x="188844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Community</a:t>
              </a:r>
              <a:r>
                <a:rPr lang="en-GB" sz="1600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en-GB" sz="16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Support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51007" y="1296364"/>
              <a:ext cx="4999355" cy="7461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Additional Support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49661" y="636607"/>
              <a:ext cx="3796030" cy="65913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Complex</a:t>
              </a:r>
              <a:r>
                <a:rPr lang="en-GB" sz="18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 </a:t>
              </a:r>
              <a:r>
                <a:rPr lang="en-GB" sz="1600" kern="1200">
                  <a:solidFill>
                    <a:srgbClr val="000000"/>
                  </a:solidFill>
                  <a:effectLst/>
                  <a:ea typeface="Times New Roman"/>
                  <a:cs typeface="Times New Roman"/>
                </a:rPr>
                <a:t>support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10359" y="0"/>
              <a:ext cx="2245360" cy="63627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GB" sz="1600" kern="120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Statutory Support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>
              <a:off x="0" y="0"/>
              <a:ext cx="4258310" cy="3726815"/>
            </a:xfrm>
            <a:prstGeom prst="diagStripe">
              <a:avLst>
                <a:gd name="adj" fmla="val 716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500132" y="162035"/>
              <a:ext cx="1481558" cy="357516"/>
              <a:chOff x="2502969" y="158669"/>
              <a:chExt cx="1482226" cy="35771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02969" y="277652"/>
                <a:ext cx="1281742" cy="23872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/>
                    <a:cs typeface="Times New Roman"/>
                  </a:rPr>
                  <a:t> </a:t>
                </a:r>
                <a:endParaRPr lang="en-GB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18856" y="158669"/>
                <a:ext cx="1366339" cy="2387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8272" tIns="0" rIns="0" bIns="0" numCol="1" spcCol="1270" anchor="t" anchorCtr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70"/>
                  </a:spcAft>
                </a:pPr>
                <a:r>
                  <a:rPr lang="en-GB" sz="16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Crisis Point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219919" y="393539"/>
              <a:ext cx="2835275" cy="253873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26517" y="404664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Early Action Vulnerability Step Down Model</a:t>
            </a:r>
          </a:p>
          <a:p>
            <a:r>
              <a:rPr lang="en-GB" sz="2400" dirty="0" smtClean="0"/>
              <a:t>Demonstrates level of support at each level of the Live Well Triangle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478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417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Transforming Lives Locality Team</a:t>
            </a:r>
            <a:endParaRPr lang="en-GB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7083"/>
            <a:ext cx="9036496" cy="611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4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wd powerpoint">
  <a:themeElements>
    <a:clrScheme name="bwd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wd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06450" marR="0" indent="-309563" algn="ctr" defTabSz="992188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0072C6"/>
          </a:buClr>
          <a:buSzTx/>
          <a:buFontTx/>
          <a:buChar char="-"/>
          <a:tabLst/>
          <a:defRPr kumimoji="0" lang="en-GB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06450" marR="0" indent="-309563" algn="ctr" defTabSz="992188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0072C6"/>
          </a:buClr>
          <a:buSzTx/>
          <a:buFontTx/>
          <a:buChar char="-"/>
          <a:tabLst/>
          <a:defRPr kumimoji="0" lang="en-GB" sz="1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wd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d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d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d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d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d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d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d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d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d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d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d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7060</TotalTime>
  <Words>1111</Words>
  <Application>Microsoft Office PowerPoint</Application>
  <PresentationFormat>On-screen Show (4:3)</PresentationFormat>
  <Paragraphs>226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bwd powerpoint</vt:lpstr>
      <vt:lpstr>Office Theme</vt:lpstr>
      <vt:lpstr>   </vt:lpstr>
      <vt:lpstr>Joint Health &amp; Wellbeing Strategy –  What is it?</vt:lpstr>
      <vt:lpstr>Our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Locality Working: Process</vt:lpstr>
      <vt:lpstr>Transforming Lives Cases</vt:lpstr>
      <vt:lpstr>ILT – progress to date:</vt:lpstr>
      <vt:lpstr>Locality Working: Challenges</vt:lpstr>
      <vt:lpstr>Locality Working: Strengths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Vicky</dc:creator>
  <cp:lastModifiedBy>JoNicol</cp:lastModifiedBy>
  <cp:revision>265</cp:revision>
  <cp:lastPrinted>2013-12-04T11:03:02Z</cp:lastPrinted>
  <dcterms:created xsi:type="dcterms:W3CDTF">2011-09-02T17:49:21Z</dcterms:created>
  <dcterms:modified xsi:type="dcterms:W3CDTF">2015-12-10T11:18:01Z</dcterms:modified>
</cp:coreProperties>
</file>